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36"/>
  </p:notesMasterIdLst>
  <p:sldIdLst>
    <p:sldId id="313" r:id="rId2"/>
    <p:sldId id="321" r:id="rId3"/>
    <p:sldId id="257" r:id="rId4"/>
    <p:sldId id="326" r:id="rId5"/>
    <p:sldId id="261" r:id="rId6"/>
    <p:sldId id="325" r:id="rId7"/>
    <p:sldId id="323" r:id="rId8"/>
    <p:sldId id="340" r:id="rId9"/>
    <p:sldId id="327" r:id="rId10"/>
    <p:sldId id="328" r:id="rId11"/>
    <p:sldId id="318" r:id="rId12"/>
    <p:sldId id="329" r:id="rId13"/>
    <p:sldId id="339" r:id="rId14"/>
    <p:sldId id="343" r:id="rId15"/>
    <p:sldId id="330" r:id="rId16"/>
    <p:sldId id="315" r:id="rId17"/>
    <p:sldId id="335" r:id="rId18"/>
    <p:sldId id="344" r:id="rId19"/>
    <p:sldId id="345" r:id="rId20"/>
    <p:sldId id="363" r:id="rId21"/>
    <p:sldId id="346" r:id="rId22"/>
    <p:sldId id="347" r:id="rId23"/>
    <p:sldId id="348" r:id="rId24"/>
    <p:sldId id="341" r:id="rId25"/>
    <p:sldId id="337" r:id="rId26"/>
    <p:sldId id="338" r:id="rId27"/>
    <p:sldId id="351" r:id="rId28"/>
    <p:sldId id="352" r:id="rId29"/>
    <p:sldId id="342" r:id="rId30"/>
    <p:sldId id="354" r:id="rId31"/>
    <p:sldId id="361" r:id="rId32"/>
    <p:sldId id="362" r:id="rId33"/>
    <p:sldId id="360" r:id="rId34"/>
    <p:sldId id="355" r:id="rId35"/>
  </p:sldIdLst>
  <p:sldSz cx="11430000" cy="6013450"/>
  <p:notesSz cx="11430000" cy="6013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CDA"/>
    <a:srgbClr val="FFFFFF"/>
    <a:srgbClr val="292C31"/>
    <a:srgbClr val="2D333C"/>
    <a:srgbClr val="E27B3A"/>
    <a:srgbClr val="A993F8"/>
    <a:srgbClr val="939AF8"/>
    <a:srgbClr val="BE8DF8"/>
    <a:srgbClr val="72A7F8"/>
    <a:srgbClr val="282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5B1EF-10BB-4D9B-B4C6-F0A8733EEF00}" v="7" dt="2023-11-20T12:30:17.597"/>
    <p1510:client id="{D1137D1B-CE84-4CF5-8519-679173DF78FC}" v="7" dt="2023-11-20T12:41:06.4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theme" Target="theme/theme1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microsoft.com/office/2015/10/relationships/revisionInfo" Target="revisionInfo.xml" Id="rId42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" Target="slides/slide28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presProps" Target="presProps.xml" Id="rId37" /><Relationship Type="http://schemas.openxmlformats.org/officeDocument/2006/relationships/tableStyles" Target="tableStyles.xml" Id="rId40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notesMaster" Target="notesMasters/notesMaster1.xml" Id="rId36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viewProps" Target="viewProps.xml" Id="rId38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73825" y="0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2BC7-D878-C94B-A5B2-010D1D44B28D}" type="datetimeFigureOut">
              <a:rPr lang="en-KR" smtClean="0"/>
              <a:t>11/20/2023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86188" y="752475"/>
            <a:ext cx="3857625" cy="2028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3000" y="2894013"/>
            <a:ext cx="9144000" cy="23685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711825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73825" y="5711825"/>
            <a:ext cx="4953000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DF9A8-07B5-C747-8E38-A8418778639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569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DF9A8-07B5-C747-8E38-A84187786390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208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84146"/>
            <a:ext cx="8572500" cy="2093571"/>
          </a:xfrm>
        </p:spPr>
        <p:txBody>
          <a:bodyPr anchor="b"/>
          <a:lstStyle>
            <a:lvl1pPr algn="ctr">
              <a:defRPr sz="114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0" y="3158454"/>
            <a:ext cx="8572500" cy="1451858"/>
          </a:xfrm>
        </p:spPr>
        <p:txBody>
          <a:bodyPr/>
          <a:lstStyle>
            <a:lvl1pPr marL="0" indent="0" algn="ctr">
              <a:buNone/>
              <a:defRPr sz="4562"/>
            </a:lvl1pPr>
            <a:lvl2pPr marL="869000" indent="0" algn="ctr">
              <a:buNone/>
              <a:defRPr sz="3801"/>
            </a:lvl2pPr>
            <a:lvl3pPr marL="1738000" indent="0" algn="ctr">
              <a:buNone/>
              <a:defRPr sz="3421"/>
            </a:lvl3pPr>
            <a:lvl4pPr marL="2607000" indent="0" algn="ctr">
              <a:buNone/>
              <a:defRPr sz="3041"/>
            </a:lvl4pPr>
            <a:lvl5pPr marL="3476000" indent="0" algn="ctr">
              <a:buNone/>
              <a:defRPr sz="3041"/>
            </a:lvl5pPr>
            <a:lvl6pPr marL="4345000" indent="0" algn="ctr">
              <a:buNone/>
              <a:defRPr sz="3041"/>
            </a:lvl6pPr>
            <a:lvl7pPr marL="5214000" indent="0" algn="ctr">
              <a:buNone/>
              <a:defRPr sz="3041"/>
            </a:lvl7pPr>
            <a:lvl8pPr marL="6083000" indent="0" algn="ctr">
              <a:buNone/>
              <a:defRPr sz="3041"/>
            </a:lvl8pPr>
            <a:lvl9pPr marL="6952000" indent="0" algn="ctr">
              <a:buNone/>
              <a:defRPr sz="304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9594" y="320160"/>
            <a:ext cx="2464594" cy="50961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5813" y="320160"/>
            <a:ext cx="7250906" cy="50961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75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71500" y="5592508"/>
            <a:ext cx="2628900" cy="276999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86200" y="5592508"/>
            <a:ext cx="3657600" cy="276999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229600" y="5592508"/>
            <a:ext cx="2628900" cy="276999"/>
          </a:xfrm>
        </p:spPr>
        <p:txBody>
          <a:bodyPr/>
          <a:lstStyle/>
          <a:p>
            <a:pPr lvl="0"/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5265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57844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레이아웃_1" userDrawn="1">
  <p:cSld name="4_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71500" y="5592508"/>
            <a:ext cx="2628900" cy="276999"/>
          </a:xfrm>
        </p:spPr>
        <p:txBody>
          <a:bodyPr/>
          <a:lstStyle/>
          <a:p>
            <a:pPr lvl="0"/>
            <a:fld id="{0DC06BFD-0468-452C-8E93-612796B0855C}" type="datetime1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86200" y="5592508"/>
            <a:ext cx="3657600" cy="276999"/>
          </a:xfrm>
        </p:spPr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29600" y="5592508"/>
            <a:ext cx="2628900" cy="276999"/>
          </a:xfrm>
        </p:spPr>
        <p:txBody>
          <a:bodyPr/>
          <a:lstStyle/>
          <a:p>
            <a:pPr lvl="0"/>
            <a:fld id="{8FFF1885-F02A-4FD5-B839-7A20130754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129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1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59" y="1499187"/>
            <a:ext cx="9858375" cy="2501428"/>
          </a:xfrm>
        </p:spPr>
        <p:txBody>
          <a:bodyPr anchor="b"/>
          <a:lstStyle>
            <a:lvl1pPr>
              <a:defRPr sz="1140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859" y="4024279"/>
            <a:ext cx="9858375" cy="1315442"/>
          </a:xfrm>
        </p:spPr>
        <p:txBody>
          <a:bodyPr/>
          <a:lstStyle>
            <a:lvl1pPr marL="0" indent="0">
              <a:buNone/>
              <a:defRPr sz="4562">
                <a:solidFill>
                  <a:schemeClr val="tx1">
                    <a:tint val="75000"/>
                  </a:schemeClr>
                </a:solidFill>
              </a:defRPr>
            </a:lvl1pPr>
            <a:lvl2pPr marL="869000" indent="0">
              <a:buNone/>
              <a:defRPr sz="3801">
                <a:solidFill>
                  <a:schemeClr val="tx1">
                    <a:tint val="75000"/>
                  </a:schemeClr>
                </a:solidFill>
              </a:defRPr>
            </a:lvl2pPr>
            <a:lvl3pPr marL="1738000" indent="0">
              <a:buNone/>
              <a:defRPr sz="3421">
                <a:solidFill>
                  <a:schemeClr val="tx1">
                    <a:tint val="75000"/>
                  </a:schemeClr>
                </a:solidFill>
              </a:defRPr>
            </a:lvl3pPr>
            <a:lvl4pPr marL="2607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4pPr>
            <a:lvl5pPr marL="3476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5pPr>
            <a:lvl6pPr marL="4345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6pPr>
            <a:lvl7pPr marL="5214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7pPr>
            <a:lvl8pPr marL="6083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8pPr>
            <a:lvl9pPr marL="6952000" indent="0">
              <a:buNone/>
              <a:defRPr sz="3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3" y="1600803"/>
            <a:ext cx="4857750" cy="3815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6438" y="1600803"/>
            <a:ext cx="4857750" cy="3815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6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1" y="320161"/>
            <a:ext cx="9858375" cy="11623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302" y="1474131"/>
            <a:ext cx="4835425" cy="722449"/>
          </a:xfrm>
        </p:spPr>
        <p:txBody>
          <a:bodyPr anchor="b"/>
          <a:lstStyle>
            <a:lvl1pPr marL="0" indent="0">
              <a:buNone/>
              <a:defRPr sz="4562" b="1"/>
            </a:lvl1pPr>
            <a:lvl2pPr marL="869000" indent="0">
              <a:buNone/>
              <a:defRPr sz="3801" b="1"/>
            </a:lvl2pPr>
            <a:lvl3pPr marL="1738000" indent="0">
              <a:buNone/>
              <a:defRPr sz="3421" b="1"/>
            </a:lvl3pPr>
            <a:lvl4pPr marL="2607000" indent="0">
              <a:buNone/>
              <a:defRPr sz="3041" b="1"/>
            </a:lvl4pPr>
            <a:lvl5pPr marL="3476000" indent="0">
              <a:buNone/>
              <a:defRPr sz="3041" b="1"/>
            </a:lvl5pPr>
            <a:lvl6pPr marL="4345000" indent="0">
              <a:buNone/>
              <a:defRPr sz="3041" b="1"/>
            </a:lvl6pPr>
            <a:lvl7pPr marL="5214000" indent="0">
              <a:buNone/>
              <a:defRPr sz="3041" b="1"/>
            </a:lvl7pPr>
            <a:lvl8pPr marL="6083000" indent="0">
              <a:buNone/>
              <a:defRPr sz="3041" b="1"/>
            </a:lvl8pPr>
            <a:lvl9pPr marL="6952000" indent="0">
              <a:buNone/>
              <a:defRPr sz="304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302" y="2196580"/>
            <a:ext cx="4835425" cy="32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86437" y="1474131"/>
            <a:ext cx="4859239" cy="722449"/>
          </a:xfrm>
        </p:spPr>
        <p:txBody>
          <a:bodyPr anchor="b"/>
          <a:lstStyle>
            <a:lvl1pPr marL="0" indent="0">
              <a:buNone/>
              <a:defRPr sz="4562" b="1"/>
            </a:lvl1pPr>
            <a:lvl2pPr marL="869000" indent="0">
              <a:buNone/>
              <a:defRPr sz="3801" b="1"/>
            </a:lvl2pPr>
            <a:lvl3pPr marL="1738000" indent="0">
              <a:buNone/>
              <a:defRPr sz="3421" b="1"/>
            </a:lvl3pPr>
            <a:lvl4pPr marL="2607000" indent="0">
              <a:buNone/>
              <a:defRPr sz="3041" b="1"/>
            </a:lvl4pPr>
            <a:lvl5pPr marL="3476000" indent="0">
              <a:buNone/>
              <a:defRPr sz="3041" b="1"/>
            </a:lvl5pPr>
            <a:lvl6pPr marL="4345000" indent="0">
              <a:buNone/>
              <a:defRPr sz="3041" b="1"/>
            </a:lvl6pPr>
            <a:lvl7pPr marL="5214000" indent="0">
              <a:buNone/>
              <a:defRPr sz="3041" b="1"/>
            </a:lvl7pPr>
            <a:lvl8pPr marL="6083000" indent="0">
              <a:buNone/>
              <a:defRPr sz="3041" b="1"/>
            </a:lvl8pPr>
            <a:lvl9pPr marL="6952000" indent="0">
              <a:buNone/>
              <a:defRPr sz="304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86437" y="2196580"/>
            <a:ext cx="4859239" cy="323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0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1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400897"/>
            <a:ext cx="3686472" cy="1403138"/>
          </a:xfrm>
        </p:spPr>
        <p:txBody>
          <a:bodyPr anchor="b"/>
          <a:lstStyle>
            <a:lvl1pPr>
              <a:defRPr sz="608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238" y="865826"/>
            <a:ext cx="5786438" cy="4273447"/>
          </a:xfrm>
        </p:spPr>
        <p:txBody>
          <a:bodyPr/>
          <a:lstStyle>
            <a:lvl1pPr>
              <a:defRPr sz="6082"/>
            </a:lvl1pPr>
            <a:lvl2pPr>
              <a:defRPr sz="5322"/>
            </a:lvl2pPr>
            <a:lvl3pPr>
              <a:defRPr sz="4562"/>
            </a:lvl3pPr>
            <a:lvl4pPr>
              <a:defRPr sz="3801"/>
            </a:lvl4pPr>
            <a:lvl5pPr>
              <a:defRPr sz="3801"/>
            </a:lvl5pPr>
            <a:lvl6pPr>
              <a:defRPr sz="3801"/>
            </a:lvl6pPr>
            <a:lvl7pPr>
              <a:defRPr sz="3801"/>
            </a:lvl7pPr>
            <a:lvl8pPr>
              <a:defRPr sz="3801"/>
            </a:lvl8pPr>
            <a:lvl9pPr>
              <a:defRPr sz="3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804035"/>
            <a:ext cx="3686472" cy="3342198"/>
          </a:xfrm>
        </p:spPr>
        <p:txBody>
          <a:bodyPr/>
          <a:lstStyle>
            <a:lvl1pPr marL="0" indent="0">
              <a:buNone/>
              <a:defRPr sz="3041"/>
            </a:lvl1pPr>
            <a:lvl2pPr marL="869000" indent="0">
              <a:buNone/>
              <a:defRPr sz="2661"/>
            </a:lvl2pPr>
            <a:lvl3pPr marL="1738000" indent="0">
              <a:buNone/>
              <a:defRPr sz="2281"/>
            </a:lvl3pPr>
            <a:lvl4pPr marL="2607000" indent="0">
              <a:buNone/>
              <a:defRPr sz="1901"/>
            </a:lvl4pPr>
            <a:lvl5pPr marL="3476000" indent="0">
              <a:buNone/>
              <a:defRPr sz="1901"/>
            </a:lvl5pPr>
            <a:lvl6pPr marL="4345000" indent="0">
              <a:buNone/>
              <a:defRPr sz="1901"/>
            </a:lvl6pPr>
            <a:lvl7pPr marL="5214000" indent="0">
              <a:buNone/>
              <a:defRPr sz="1901"/>
            </a:lvl7pPr>
            <a:lvl8pPr marL="6083000" indent="0">
              <a:buNone/>
              <a:defRPr sz="1901"/>
            </a:lvl8pPr>
            <a:lvl9pPr marL="6952000" indent="0">
              <a:buNone/>
              <a:defRPr sz="1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302" y="400897"/>
            <a:ext cx="3686472" cy="1403138"/>
          </a:xfrm>
        </p:spPr>
        <p:txBody>
          <a:bodyPr anchor="b"/>
          <a:lstStyle>
            <a:lvl1pPr>
              <a:defRPr sz="608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9238" y="865826"/>
            <a:ext cx="5786438" cy="4273447"/>
          </a:xfrm>
        </p:spPr>
        <p:txBody>
          <a:bodyPr anchor="t"/>
          <a:lstStyle>
            <a:lvl1pPr marL="0" indent="0">
              <a:buNone/>
              <a:defRPr sz="6082"/>
            </a:lvl1pPr>
            <a:lvl2pPr marL="869000" indent="0">
              <a:buNone/>
              <a:defRPr sz="5322"/>
            </a:lvl2pPr>
            <a:lvl3pPr marL="1738000" indent="0">
              <a:buNone/>
              <a:defRPr sz="4562"/>
            </a:lvl3pPr>
            <a:lvl4pPr marL="2607000" indent="0">
              <a:buNone/>
              <a:defRPr sz="3801"/>
            </a:lvl4pPr>
            <a:lvl5pPr marL="3476000" indent="0">
              <a:buNone/>
              <a:defRPr sz="3801"/>
            </a:lvl5pPr>
            <a:lvl6pPr marL="4345000" indent="0">
              <a:buNone/>
              <a:defRPr sz="3801"/>
            </a:lvl6pPr>
            <a:lvl7pPr marL="5214000" indent="0">
              <a:buNone/>
              <a:defRPr sz="3801"/>
            </a:lvl7pPr>
            <a:lvl8pPr marL="6083000" indent="0">
              <a:buNone/>
              <a:defRPr sz="3801"/>
            </a:lvl8pPr>
            <a:lvl9pPr marL="6952000" indent="0">
              <a:buNone/>
              <a:defRPr sz="380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02" y="1804035"/>
            <a:ext cx="3686472" cy="3342198"/>
          </a:xfrm>
        </p:spPr>
        <p:txBody>
          <a:bodyPr/>
          <a:lstStyle>
            <a:lvl1pPr marL="0" indent="0">
              <a:buNone/>
              <a:defRPr sz="3041"/>
            </a:lvl1pPr>
            <a:lvl2pPr marL="869000" indent="0">
              <a:buNone/>
              <a:defRPr sz="2661"/>
            </a:lvl2pPr>
            <a:lvl3pPr marL="1738000" indent="0">
              <a:buNone/>
              <a:defRPr sz="2281"/>
            </a:lvl3pPr>
            <a:lvl4pPr marL="2607000" indent="0">
              <a:buNone/>
              <a:defRPr sz="1901"/>
            </a:lvl4pPr>
            <a:lvl5pPr marL="3476000" indent="0">
              <a:buNone/>
              <a:defRPr sz="1901"/>
            </a:lvl5pPr>
            <a:lvl6pPr marL="4345000" indent="0">
              <a:buNone/>
              <a:defRPr sz="1901"/>
            </a:lvl6pPr>
            <a:lvl7pPr marL="5214000" indent="0">
              <a:buNone/>
              <a:defRPr sz="1901"/>
            </a:lvl7pPr>
            <a:lvl8pPr marL="6083000" indent="0">
              <a:buNone/>
              <a:defRPr sz="1901"/>
            </a:lvl8pPr>
            <a:lvl9pPr marL="6952000" indent="0">
              <a:buNone/>
              <a:defRPr sz="1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5813" y="320161"/>
            <a:ext cx="9858375" cy="116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813" y="1600803"/>
            <a:ext cx="9858375" cy="381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813" y="5573577"/>
            <a:ext cx="2571750" cy="320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188" y="5573577"/>
            <a:ext cx="3857625" cy="320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38" y="5573577"/>
            <a:ext cx="2571750" cy="320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sv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8.sv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sv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10" Type="http://schemas.openxmlformats.org/officeDocument/2006/relationships/image" Target="../media/image20.png"/><Relationship Id="rId4" Type="http://schemas.openxmlformats.org/officeDocument/2006/relationships/image" Target="../media/image47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8.sv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7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3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71056" y="495553"/>
            <a:ext cx="4670595" cy="27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1"/>
              </a:lnSpc>
            </a:pPr>
            <a:r>
              <a:rPr lang="en-US" sz="1400" err="1">
                <a:solidFill>
                  <a:srgbClr val="FFFFFF"/>
                </a:solidFill>
                <a:ea typeface="Gothic A1 Medium"/>
              </a:rPr>
              <a:t>TeamA</a:t>
            </a:r>
            <a:r>
              <a:rPr lang="en-US" sz="1400">
                <a:solidFill>
                  <a:srgbClr val="FFFFFF"/>
                </a:solidFill>
                <a:ea typeface="Gothic A1 Medium"/>
              </a:rPr>
              <a:t>: </a:t>
            </a:r>
            <a:r>
              <a:rPr lang="ko-KR" altLang="en-US" sz="1400" err="1">
                <a:solidFill>
                  <a:srgbClr val="FFFFFF"/>
                </a:solidFill>
                <a:ea typeface="Gothic A1 Medium"/>
              </a:rPr>
              <a:t>단대자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056" y="4409262"/>
            <a:ext cx="4670595" cy="95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31"/>
              </a:lnSpc>
            </a:pPr>
            <a:r>
              <a:rPr lang="en-US" sz="6453" spc="-258" err="1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Dae</a:t>
            </a:r>
            <a:r>
              <a:rPr lang="en-US" sz="6453" spc="-258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056" y="4091476"/>
            <a:ext cx="4670595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1"/>
              </a:lnSpc>
            </a:pPr>
            <a:r>
              <a:rPr lang="ko-KR" altLang="en-US" sz="2294" spc="-53">
                <a:solidFill>
                  <a:srgbClr val="FFFFFF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빈 주차장 찾기 플랫폼</a:t>
            </a:r>
            <a:endParaRPr lang="en-US" sz="2294" spc="-53">
              <a:solidFill>
                <a:srgbClr val="FFFFFF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7" name="그림 16" descr="텍스트, 스크린샷, 차량, 만화 영화이(가) 표시된 사진&#10;&#10;자동 생성된 설명">
            <a:extLst>
              <a:ext uri="{FF2B5EF4-FFF2-40B4-BE49-F238E27FC236}">
                <a16:creationId xmlns:a16="http://schemas.microsoft.com/office/drawing/2014/main" id="{C356C780-F5F4-31D3-6698-50CFE5EB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46" y="968099"/>
            <a:ext cx="4140672" cy="35362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사용 기술 : </a:t>
            </a:r>
            <a:r>
              <a:rPr lang="ko-KR" altLang="en-US" sz="4400" b="1" spc="-142" err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Open</a:t>
            </a: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 API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3" name="Alternate Process 1">
            <a:extLst>
              <a:ext uri="{FF2B5EF4-FFF2-40B4-BE49-F238E27FC236}">
                <a16:creationId xmlns:a16="http://schemas.microsoft.com/office/drawing/2014/main" id="{C9CE81A3-728F-2001-44A8-BBF0216DB23A}"/>
              </a:ext>
            </a:extLst>
          </p:cNvPr>
          <p:cNvSpPr/>
          <p:nvPr/>
        </p:nvSpPr>
        <p:spPr>
          <a:xfrm>
            <a:off x="1303153" y="2305421"/>
            <a:ext cx="2422850" cy="454769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Open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</a:p>
        </p:txBody>
      </p:sp>
      <p:sp>
        <p:nvSpPr>
          <p:cNvPr id="5" name="Alternate Process 2">
            <a:extLst>
              <a:ext uri="{FF2B5EF4-FFF2-40B4-BE49-F238E27FC236}">
                <a16:creationId xmlns:a16="http://schemas.microsoft.com/office/drawing/2014/main" id="{2B224B91-6527-21A3-325D-81A0120855B3}"/>
              </a:ext>
            </a:extLst>
          </p:cNvPr>
          <p:cNvSpPr/>
          <p:nvPr/>
        </p:nvSpPr>
        <p:spPr>
          <a:xfrm>
            <a:off x="7611152" y="2305422"/>
            <a:ext cx="2422850" cy="454769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Users</a:t>
            </a:r>
          </a:p>
        </p:txBody>
      </p:sp>
      <p:sp>
        <p:nvSpPr>
          <p:cNvPr id="7" name="Alternate Process 3">
            <a:extLst>
              <a:ext uri="{FF2B5EF4-FFF2-40B4-BE49-F238E27FC236}">
                <a16:creationId xmlns:a16="http://schemas.microsoft.com/office/drawing/2014/main" id="{DB315C7F-89CB-3CF8-7197-3C2A42223407}"/>
              </a:ext>
            </a:extLst>
          </p:cNvPr>
          <p:cNvSpPr/>
          <p:nvPr/>
        </p:nvSpPr>
        <p:spPr>
          <a:xfrm>
            <a:off x="4460827" y="2305422"/>
            <a:ext cx="2422850" cy="454769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Developer</a:t>
            </a:r>
          </a:p>
        </p:txBody>
      </p:sp>
      <p:sp>
        <p:nvSpPr>
          <p:cNvPr id="9" name="Round Same Side Corner Rectangle 4">
            <a:extLst>
              <a:ext uri="{FF2B5EF4-FFF2-40B4-BE49-F238E27FC236}">
                <a16:creationId xmlns:a16="http://schemas.microsoft.com/office/drawing/2014/main" id="{9E2B2592-5B5D-2B20-3792-F689C2906F8C}"/>
              </a:ext>
            </a:extLst>
          </p:cNvPr>
          <p:cNvSpPr/>
          <p:nvPr/>
        </p:nvSpPr>
        <p:spPr>
          <a:xfrm>
            <a:off x="1338610" y="2760192"/>
            <a:ext cx="2385410" cy="256245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Round Same Side Corner Rectangle 5">
            <a:extLst>
              <a:ext uri="{FF2B5EF4-FFF2-40B4-BE49-F238E27FC236}">
                <a16:creationId xmlns:a16="http://schemas.microsoft.com/office/drawing/2014/main" id="{35AEC7E6-09AA-1ED2-F183-1AEE5DF31ADB}"/>
              </a:ext>
            </a:extLst>
          </p:cNvPr>
          <p:cNvSpPr/>
          <p:nvPr/>
        </p:nvSpPr>
        <p:spPr>
          <a:xfrm>
            <a:off x="4498267" y="2760191"/>
            <a:ext cx="2385410" cy="256245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Round Same Side Corner Rectangle 6">
            <a:extLst>
              <a:ext uri="{FF2B5EF4-FFF2-40B4-BE49-F238E27FC236}">
                <a16:creationId xmlns:a16="http://schemas.microsoft.com/office/drawing/2014/main" id="{0F342BA8-CC37-DCC5-83DE-9A6116DE911D}"/>
              </a:ext>
            </a:extLst>
          </p:cNvPr>
          <p:cNvSpPr/>
          <p:nvPr/>
        </p:nvSpPr>
        <p:spPr>
          <a:xfrm>
            <a:off x="7629871" y="2760192"/>
            <a:ext cx="2385410" cy="256245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5" name="Picture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7C1498D-F231-C78A-BDF2-1C0A7E3E9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1061" y="2928014"/>
            <a:ext cx="1340507" cy="684870"/>
          </a:xfrm>
          <a:prstGeom prst="rect">
            <a:avLst/>
          </a:prstGeom>
        </p:spPr>
      </p:pic>
      <p:pic>
        <p:nvPicPr>
          <p:cNvPr id="17" name="Picture 8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91E005DA-ADD5-0D48-62C2-3D094F7CF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61061" y="3779258"/>
            <a:ext cx="1340507" cy="524318"/>
          </a:xfrm>
          <a:prstGeom prst="rect">
            <a:avLst/>
          </a:prstGeom>
        </p:spPr>
      </p:pic>
      <p:pic>
        <p:nvPicPr>
          <p:cNvPr id="19" name="Picture 9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81882888-C088-99DE-1561-01E4B2F02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61061" y="4474631"/>
            <a:ext cx="1340507" cy="520828"/>
          </a:xfrm>
          <a:prstGeom prst="rect">
            <a:avLst/>
          </a:prstGeom>
        </p:spPr>
      </p:pic>
      <p:sp>
        <p:nvSpPr>
          <p:cNvPr id="21" name="Right Arrow 10">
            <a:extLst>
              <a:ext uri="{FF2B5EF4-FFF2-40B4-BE49-F238E27FC236}">
                <a16:creationId xmlns:a16="http://schemas.microsoft.com/office/drawing/2014/main" id="{9B41DCB7-D0AF-D91E-2B71-79F9D01B2FD1}"/>
              </a:ext>
            </a:extLst>
          </p:cNvPr>
          <p:cNvSpPr/>
          <p:nvPr/>
        </p:nvSpPr>
        <p:spPr>
          <a:xfrm>
            <a:off x="3440217" y="3518844"/>
            <a:ext cx="1298716" cy="95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ko-KR" sz="1600">
                <a:ea typeface="맑은 고딕"/>
              </a:rPr>
              <a:t>Data </a:t>
            </a:r>
            <a:r>
              <a:rPr lang="ko-KR" altLang="en-US" sz="1600">
                <a:ea typeface="맑은 고딕"/>
              </a:rPr>
              <a:t>제공</a:t>
            </a:r>
            <a:endParaRPr lang="ko-KR" altLang="en-US" sz="1600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B0B7C971-BA55-E6BF-1353-548E687EC619}"/>
              </a:ext>
            </a:extLst>
          </p:cNvPr>
          <p:cNvSpPr/>
          <p:nvPr/>
        </p:nvSpPr>
        <p:spPr>
          <a:xfrm>
            <a:off x="6744118" y="3518844"/>
            <a:ext cx="1298716" cy="95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어플</a:t>
            </a:r>
          </a:p>
        </p:txBody>
      </p:sp>
      <p:pic>
        <p:nvPicPr>
          <p:cNvPr id="25" name="Picture 12" descr="상징, 화이트, 디자인이(가) 표시된 사진&#10;&#10;자동 생성된 설명">
            <a:extLst>
              <a:ext uri="{FF2B5EF4-FFF2-40B4-BE49-F238E27FC236}">
                <a16:creationId xmlns:a16="http://schemas.microsoft.com/office/drawing/2014/main" id="{0D082EB1-0C30-DD11-176B-53223C6F6E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25346" y="3010763"/>
            <a:ext cx="931249" cy="705745"/>
          </a:xfrm>
          <a:prstGeom prst="rect">
            <a:avLst/>
          </a:prstGeom>
        </p:spPr>
      </p:pic>
      <p:pic>
        <p:nvPicPr>
          <p:cNvPr id="27" name="Picture 13" descr="자동차, 차량, 자동차 부품이(가) 표시된 사진&#10;&#10;자동 생성된 설명">
            <a:extLst>
              <a:ext uri="{FF2B5EF4-FFF2-40B4-BE49-F238E27FC236}">
                <a16:creationId xmlns:a16="http://schemas.microsoft.com/office/drawing/2014/main" id="{1C2F0CEE-E69D-1271-C805-A1E41311C9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79207" y="3864934"/>
            <a:ext cx="831031" cy="693627"/>
          </a:xfrm>
          <a:prstGeom prst="rect">
            <a:avLst/>
          </a:prstGeom>
        </p:spPr>
      </p:pic>
      <p:pic>
        <p:nvPicPr>
          <p:cNvPr id="29" name="Picture 14" descr="원, 상징, 스케치이(가) 표시된 사진&#10;&#10;자동 생성된 설명">
            <a:extLst>
              <a:ext uri="{FF2B5EF4-FFF2-40B4-BE49-F238E27FC236}">
                <a16:creationId xmlns:a16="http://schemas.microsoft.com/office/drawing/2014/main" id="{034ABFF5-3E7E-8D48-A3FD-FF9543CD9E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26390" y="3864934"/>
            <a:ext cx="845860" cy="693628"/>
          </a:xfrm>
          <a:prstGeom prst="rect">
            <a:avLst/>
          </a:prstGeom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4434EB8D-F35C-BE96-DBE3-9F1326DBFD5E}"/>
              </a:ext>
            </a:extLst>
          </p:cNvPr>
          <p:cNvSpPr/>
          <p:nvPr/>
        </p:nvSpPr>
        <p:spPr>
          <a:xfrm>
            <a:off x="4826390" y="4673826"/>
            <a:ext cx="831247" cy="500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2" b="1">
                <a:solidFill>
                  <a:schemeClr val="dk1"/>
                </a:solidFill>
              </a:rPr>
              <a:t>자료 수집 </a:t>
            </a:r>
            <a:endParaRPr lang="en-US" altLang="ko-KR" sz="1052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052" b="1">
                <a:solidFill>
                  <a:schemeClr val="dk1"/>
                </a:solidFill>
              </a:rPr>
              <a:t>/</a:t>
            </a:r>
            <a:endParaRPr lang="ko-KR" altLang="en-US" sz="1052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052" b="1">
                <a:solidFill>
                  <a:schemeClr val="dk1"/>
                </a:solidFill>
              </a:rPr>
              <a:t> 정보 활용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41B1E3D7-21D4-C4EB-65EC-EBD618AA0014}"/>
              </a:ext>
            </a:extLst>
          </p:cNvPr>
          <p:cNvSpPr/>
          <p:nvPr/>
        </p:nvSpPr>
        <p:spPr>
          <a:xfrm>
            <a:off x="5779207" y="4673826"/>
            <a:ext cx="831031" cy="5001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91">
                <a:solidFill>
                  <a:schemeClr val="dk1"/>
                </a:solidFill>
              </a:rPr>
              <a:t>서비스</a:t>
            </a:r>
          </a:p>
        </p:txBody>
      </p:sp>
      <p:pic>
        <p:nvPicPr>
          <p:cNvPr id="43" name="Picture 17">
            <a:extLst>
              <a:ext uri="{FF2B5EF4-FFF2-40B4-BE49-F238E27FC236}">
                <a16:creationId xmlns:a16="http://schemas.microsoft.com/office/drawing/2014/main" id="{BA1B6647-A1F9-033B-3720-B7FE0C5BE7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9645" y="3463925"/>
            <a:ext cx="1473477" cy="11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3" grpId="0" animBg="1"/>
      <p:bldP spid="21" grpId="0" animBg="1"/>
      <p:bldP spid="23" grpId="0" animBg="1"/>
      <p:bldP spid="31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사용 기술 : </a:t>
            </a:r>
            <a:r>
              <a:rPr lang="ko-KR" altLang="en-US" sz="4400" b="1" spc="-142" err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Open</a:t>
            </a: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 API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0F6313-4623-3333-772D-D445CA7EB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8892" y="3264853"/>
            <a:ext cx="1112631" cy="556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B27A7-C845-412D-41BE-5735B2D81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6674">
            <a:off x="2112357" y="3897705"/>
            <a:ext cx="1112631" cy="556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28D77-2638-FFA5-61ED-2EEB02673653}"/>
              </a:ext>
            </a:extLst>
          </p:cNvPr>
          <p:cNvSpPr txBox="1"/>
          <p:nvPr/>
        </p:nvSpPr>
        <p:spPr>
          <a:xfrm>
            <a:off x="2170047" y="4578602"/>
            <a:ext cx="1058407" cy="294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15" b="1"/>
              <a:t>Utilization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D6987-23FB-CF4B-6D02-E2BF9E949FC9}"/>
              </a:ext>
            </a:extLst>
          </p:cNvPr>
          <p:cNvSpPr txBox="1"/>
          <p:nvPr/>
        </p:nvSpPr>
        <p:spPr>
          <a:xfrm>
            <a:off x="883462" y="4633460"/>
            <a:ext cx="586715" cy="308226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3" b="1">
                <a:solidFill>
                  <a:schemeClr val="lt1"/>
                </a:solidFill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03776-FFA6-1DF4-C69F-FB811F933A50}"/>
              </a:ext>
            </a:extLst>
          </p:cNvPr>
          <p:cNvSpPr txBox="1"/>
          <p:nvPr/>
        </p:nvSpPr>
        <p:spPr>
          <a:xfrm>
            <a:off x="2295713" y="2984317"/>
            <a:ext cx="798394" cy="294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15" b="1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F1B9EC-7D9C-92A6-E3B0-7EB88D3F5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11861" y="3093385"/>
            <a:ext cx="1249949" cy="1404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3DE8E-152D-20E6-C2E4-5DFB3C6A321C}"/>
              </a:ext>
            </a:extLst>
          </p:cNvPr>
          <p:cNvSpPr txBox="1"/>
          <p:nvPr/>
        </p:nvSpPr>
        <p:spPr>
          <a:xfrm>
            <a:off x="8406114" y="4411604"/>
            <a:ext cx="1058407" cy="2677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100" b="1"/>
              <a:t>데이터 요청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69E0E-069E-8D6C-97F0-28774D095D9C}"/>
              </a:ext>
            </a:extLst>
          </p:cNvPr>
          <p:cNvSpPr txBox="1"/>
          <p:nvPr/>
        </p:nvSpPr>
        <p:spPr>
          <a:xfrm>
            <a:off x="8353408" y="2964724"/>
            <a:ext cx="964854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100" b="1"/>
              <a:t>데이터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0009E-2EA4-F551-103C-CD9B595BB43B}"/>
              </a:ext>
            </a:extLst>
          </p:cNvPr>
          <p:cNvSpPr txBox="1"/>
          <p:nvPr/>
        </p:nvSpPr>
        <p:spPr>
          <a:xfrm>
            <a:off x="7046818" y="4460158"/>
            <a:ext cx="876012" cy="276999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lt1"/>
                </a:solidFill>
              </a:rPr>
              <a:t>Database</a:t>
            </a:r>
            <a:endParaRPr lang="en-US" altLang="ko-KR" sz="1228" b="1">
              <a:solidFill>
                <a:schemeClr val="l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E92AF8-EEEF-558C-F89B-DB49A815BD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798564">
            <a:off x="5285410" y="4712313"/>
            <a:ext cx="695077" cy="565273"/>
          </a:xfrm>
          <a:prstGeom prst="rect">
            <a:avLst/>
          </a:prstGeom>
        </p:spPr>
      </p:pic>
      <p:sp>
        <p:nvSpPr>
          <p:cNvPr id="20" name="Terminator 19">
            <a:extLst>
              <a:ext uri="{FF2B5EF4-FFF2-40B4-BE49-F238E27FC236}">
                <a16:creationId xmlns:a16="http://schemas.microsoft.com/office/drawing/2014/main" id="{E89E88DA-D50E-A3A5-3F5A-AE8B97A5F80B}"/>
              </a:ext>
            </a:extLst>
          </p:cNvPr>
          <p:cNvSpPr/>
          <p:nvPr/>
        </p:nvSpPr>
        <p:spPr>
          <a:xfrm>
            <a:off x="4746289" y="5388810"/>
            <a:ext cx="1920203" cy="533479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15" b="1"/>
              <a:t>인증키 </a:t>
            </a:r>
            <a:r>
              <a:rPr lang="en-US" altLang="ko-KR" sz="1315" b="1"/>
              <a:t>/</a:t>
            </a:r>
            <a:r>
              <a:rPr lang="ko-KR" altLang="en-US" sz="1315" b="1"/>
              <a:t> 서비스 승인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C00C19F2-BE92-EEA5-738B-D06BB90A1A83}"/>
              </a:ext>
            </a:extLst>
          </p:cNvPr>
          <p:cNvSpPr/>
          <p:nvPr/>
        </p:nvSpPr>
        <p:spPr>
          <a:xfrm>
            <a:off x="4677418" y="1870764"/>
            <a:ext cx="1920203" cy="50763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15" b="1"/>
              <a:t>인증키 </a:t>
            </a:r>
            <a:r>
              <a:rPr lang="en-US" altLang="ko-KR" sz="1315" b="1"/>
              <a:t>/</a:t>
            </a:r>
            <a:r>
              <a:rPr lang="ko-KR" altLang="en-US" sz="1315" b="1"/>
              <a:t> 서비스 요청</a:t>
            </a:r>
          </a:p>
        </p:txBody>
      </p:sp>
      <p:sp>
        <p:nvSpPr>
          <p:cNvPr id="22" name="순서도: 자기 디스크 21">
            <a:extLst>
              <a:ext uri="{FF2B5EF4-FFF2-40B4-BE49-F238E27FC236}">
                <a16:creationId xmlns:a16="http://schemas.microsoft.com/office/drawing/2014/main" id="{6649D136-CAF9-5DC1-4A6E-2C919D192B28}"/>
              </a:ext>
            </a:extLst>
          </p:cNvPr>
          <p:cNvSpPr/>
          <p:nvPr/>
        </p:nvSpPr>
        <p:spPr>
          <a:xfrm>
            <a:off x="6792018" y="3185376"/>
            <a:ext cx="1326049" cy="1222811"/>
          </a:xfrm>
          <a:prstGeom prst="flowChartMagneticDisk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8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7A0C3C1A-CF20-B145-324F-D8AE1E6259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629126" y="3986932"/>
            <a:ext cx="1607523" cy="627701"/>
          </a:xfrm>
          <a:prstGeom prst="rect">
            <a:avLst/>
          </a:prstGeom>
        </p:spPr>
      </p:pic>
      <p:pic>
        <p:nvPicPr>
          <p:cNvPr id="25" name="Picture 18" descr="화이트, 디자인, 공구, 쇠로 된 줄이(가) 표시된 사진&#10;&#10;자동 생성된 설명">
            <a:extLst>
              <a:ext uri="{FF2B5EF4-FFF2-40B4-BE49-F238E27FC236}">
                <a16:creationId xmlns:a16="http://schemas.microsoft.com/office/drawing/2014/main" id="{F8DA987E-654C-1261-7433-F0F0EEFD1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22589" y="2453714"/>
            <a:ext cx="695077" cy="565273"/>
          </a:xfrm>
          <a:prstGeom prst="rect">
            <a:avLst/>
          </a:prstGeom>
        </p:spPr>
      </p:pic>
      <p:pic>
        <p:nvPicPr>
          <p:cNvPr id="27" name="그림 2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5FBBC479-CB36-7C60-E283-35496D1E6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583" y="3163735"/>
            <a:ext cx="1177433" cy="1324535"/>
          </a:xfrm>
          <a:prstGeom prst="rect">
            <a:avLst/>
          </a:prstGeom>
        </p:spPr>
      </p:pic>
      <p:pic>
        <p:nvPicPr>
          <p:cNvPr id="15" name="그림 14" descr="자동차, 육상 차량, 야외, 도로이(가) 표시된 사진&#10;&#10;자동 생성된 설명">
            <a:extLst>
              <a:ext uri="{FF2B5EF4-FFF2-40B4-BE49-F238E27FC236}">
                <a16:creationId xmlns:a16="http://schemas.microsoft.com/office/drawing/2014/main" id="{EE85D24C-33C3-000F-084C-35AA450A3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58" y="3236727"/>
            <a:ext cx="1186194" cy="1332491"/>
          </a:xfrm>
          <a:prstGeom prst="rect">
            <a:avLst/>
          </a:prstGeom>
        </p:spPr>
      </p:pic>
      <p:pic>
        <p:nvPicPr>
          <p:cNvPr id="29" name="Picture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34F75D5-C156-D994-6BB1-5212050F9C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26258" y="3212172"/>
            <a:ext cx="1616136" cy="719332"/>
          </a:xfrm>
          <a:prstGeom prst="rect">
            <a:avLst/>
          </a:prstGeom>
        </p:spPr>
      </p:pic>
      <p:pic>
        <p:nvPicPr>
          <p:cNvPr id="30" name="Picture 2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97727FAA-B548-31D6-12E8-DBACC5199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24973" y="3230410"/>
            <a:ext cx="1112631" cy="556893"/>
          </a:xfrm>
          <a:prstGeom prst="rect">
            <a:avLst/>
          </a:prstGeom>
        </p:spPr>
      </p:pic>
      <p:pic>
        <p:nvPicPr>
          <p:cNvPr id="31" name="Picture 3" descr="상징, 라인, 폰트, 직사각형이(가) 표시된 사진&#10;&#10;자동 생성된 설명">
            <a:extLst>
              <a:ext uri="{FF2B5EF4-FFF2-40B4-BE49-F238E27FC236}">
                <a16:creationId xmlns:a16="http://schemas.microsoft.com/office/drawing/2014/main" id="{3CC4E200-6317-5525-DD3C-6B7A2D476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756674">
            <a:off x="8328439" y="3863262"/>
            <a:ext cx="1112631" cy="5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3" grpId="0"/>
      <p:bldP spid="14" grpId="0"/>
      <p:bldP spid="17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669" y="-68222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8502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3.</a:t>
            </a:r>
            <a:r>
              <a:rPr lang="ko-KR" alt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 주요 기능</a:t>
            </a:r>
            <a:endParaRPr lang="en-US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35585" y="4118407"/>
            <a:ext cx="4201402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endParaRPr lang="ko-KR" alt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1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주요 기능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A04511-E8DD-F00D-39CD-3BB96A66B192}"/>
              </a:ext>
            </a:extLst>
          </p:cNvPr>
          <p:cNvSpPr txBox="1"/>
          <p:nvPr/>
        </p:nvSpPr>
        <p:spPr>
          <a:xfrm>
            <a:off x="6434784" y="633391"/>
            <a:ext cx="530915" cy="5062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740BD89-1AED-CC4D-D3EE-09558476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70" y="1935141"/>
            <a:ext cx="7651759" cy="36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693" y="1295550"/>
            <a:ext cx="3580706" cy="4409867"/>
            <a:chOff x="0" y="0"/>
            <a:chExt cx="1810846" cy="23749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0846" cy="2374979"/>
            </a:xfrm>
            <a:custGeom>
              <a:avLst/>
              <a:gdLst/>
              <a:ahLst/>
              <a:cxnLst/>
              <a:rect l="l" t="t" r="r" b="b"/>
              <a:pathLst>
                <a:path w="1810846" h="2374979">
                  <a:moveTo>
                    <a:pt x="1686386" y="2374979"/>
                  </a:moveTo>
                  <a:lnTo>
                    <a:pt x="124460" y="2374979"/>
                  </a:lnTo>
                  <a:cubicBezTo>
                    <a:pt x="55880" y="2374979"/>
                    <a:pt x="0" y="2319099"/>
                    <a:pt x="0" y="2250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6386" y="0"/>
                  </a:lnTo>
                  <a:cubicBezTo>
                    <a:pt x="1754966" y="0"/>
                    <a:pt x="1810846" y="55880"/>
                    <a:pt x="1810846" y="124460"/>
                  </a:cubicBezTo>
                  <a:lnTo>
                    <a:pt x="1810846" y="2250519"/>
                  </a:lnTo>
                  <a:cubicBezTo>
                    <a:pt x="1810846" y="2319099"/>
                    <a:pt x="1754966" y="2374979"/>
                    <a:pt x="1686386" y="2374979"/>
                  </a:cubicBez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924647" y="1295551"/>
            <a:ext cx="3580706" cy="4409867"/>
            <a:chOff x="0" y="0"/>
            <a:chExt cx="1810846" cy="23749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0846" cy="2374979"/>
            </a:xfrm>
            <a:custGeom>
              <a:avLst/>
              <a:gdLst/>
              <a:ahLst/>
              <a:cxnLst/>
              <a:rect l="l" t="t" r="r" b="b"/>
              <a:pathLst>
                <a:path w="1810846" h="2374979">
                  <a:moveTo>
                    <a:pt x="1686386" y="2374979"/>
                  </a:moveTo>
                  <a:lnTo>
                    <a:pt x="124460" y="2374979"/>
                  </a:lnTo>
                  <a:cubicBezTo>
                    <a:pt x="55880" y="2374979"/>
                    <a:pt x="0" y="2319099"/>
                    <a:pt x="0" y="2250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6386" y="0"/>
                  </a:lnTo>
                  <a:cubicBezTo>
                    <a:pt x="1754966" y="0"/>
                    <a:pt x="1810846" y="55880"/>
                    <a:pt x="1810846" y="124460"/>
                  </a:cubicBezTo>
                  <a:lnTo>
                    <a:pt x="1810846" y="2250519"/>
                  </a:lnTo>
                  <a:cubicBezTo>
                    <a:pt x="1810846" y="2319099"/>
                    <a:pt x="1754966" y="2374979"/>
                    <a:pt x="1686386" y="2374979"/>
                  </a:cubicBez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70820" y="1295550"/>
            <a:ext cx="3580706" cy="4409867"/>
            <a:chOff x="0" y="0"/>
            <a:chExt cx="1810846" cy="2374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0846" cy="2374979"/>
            </a:xfrm>
            <a:custGeom>
              <a:avLst/>
              <a:gdLst/>
              <a:ahLst/>
              <a:cxnLst/>
              <a:rect l="l" t="t" r="r" b="b"/>
              <a:pathLst>
                <a:path w="1810846" h="2374979">
                  <a:moveTo>
                    <a:pt x="1686386" y="2374979"/>
                  </a:moveTo>
                  <a:lnTo>
                    <a:pt x="124460" y="2374979"/>
                  </a:lnTo>
                  <a:cubicBezTo>
                    <a:pt x="55880" y="2374979"/>
                    <a:pt x="0" y="2319099"/>
                    <a:pt x="0" y="2250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6386" y="0"/>
                  </a:lnTo>
                  <a:cubicBezTo>
                    <a:pt x="1754966" y="0"/>
                    <a:pt x="1810846" y="55880"/>
                    <a:pt x="1810846" y="124460"/>
                  </a:cubicBezTo>
                  <a:lnTo>
                    <a:pt x="1810846" y="2250519"/>
                  </a:lnTo>
                  <a:cubicBezTo>
                    <a:pt x="1810846" y="2319099"/>
                    <a:pt x="1754966" y="2374979"/>
                    <a:pt x="1686386" y="2374979"/>
                  </a:cubicBez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3000" y="4337621"/>
            <a:ext cx="3587577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  <a:spcBef>
                <a:spcPct val="0"/>
              </a:spcBef>
            </a:pPr>
            <a:r>
              <a:rPr lang="ko-KR" altLang="en-US" sz="1754" b="1" spc="-98">
                <a:solidFill>
                  <a:srgbClr val="FFFFFF"/>
                </a:solidFill>
                <a:latin typeface="Calibri" panose="020F0502020204030204" pitchFamily="34" charset="0"/>
                <a:ea typeface="Gothic A1 Bold"/>
                <a:cs typeface="Calibri" panose="020F0502020204030204" pitchFamily="34" charset="0"/>
              </a:rPr>
              <a:t>주차 잔여 공간 표시</a:t>
            </a:r>
            <a:endParaRPr lang="en-US" sz="1754" b="1" spc="-98">
              <a:solidFill>
                <a:srgbClr val="FFFFFF"/>
              </a:solidFill>
              <a:latin typeface="Calibri" panose="020F0502020204030204" pitchFamily="34" charset="0"/>
              <a:ea typeface="Gothic A1 Bold"/>
              <a:cs typeface="Calibri" panose="020F050202020403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3001" y="4741864"/>
            <a:ext cx="3587577" cy="75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altLang="ko-KR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1.</a:t>
            </a: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 잔여 공간에 따라 색으로 표현</a:t>
            </a:r>
            <a:endParaRPr lang="en-US" altLang="ko-KR" sz="14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  <a:p>
            <a:pPr algn="ctr">
              <a:lnSpc>
                <a:spcPts val="1964"/>
              </a:lnSpc>
            </a:pP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많음       </a:t>
            </a:r>
            <a:r>
              <a:rPr lang="en-US" altLang="ko-KR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 </a:t>
            </a: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보통           </a:t>
            </a:r>
            <a:r>
              <a:rPr lang="en-US" altLang="ko-KR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 </a:t>
            </a: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적음</a:t>
            </a:r>
            <a:endParaRPr lang="en-US" altLang="ko-KR" sz="14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  <a:p>
            <a:pPr algn="ctr">
              <a:lnSpc>
                <a:spcPts val="1964"/>
              </a:lnSpc>
            </a:pPr>
            <a:r>
              <a:rPr lang="en-US" altLang="ko-KR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2.</a:t>
            </a: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 핀 </a:t>
            </a:r>
            <a:r>
              <a:rPr lang="ko-KR" altLang="en-US" sz="1400" err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클릭시</a:t>
            </a:r>
            <a:r>
              <a:rPr lang="ko-KR" altLang="en-US" sz="14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 잔여 공간 수가 표시</a:t>
            </a:r>
            <a:endParaRPr lang="en-US" altLang="ko-KR" sz="14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56223" y="4872668"/>
            <a:ext cx="3587577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ko-KR" altLang="en-US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위치와 주소</a:t>
            </a:r>
            <a:r>
              <a:rPr lang="en-US" altLang="ko-KR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, </a:t>
            </a:r>
            <a:r>
              <a:rPr lang="ko-KR" altLang="en-US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주차장 유형</a:t>
            </a:r>
            <a:r>
              <a:rPr lang="en-US" altLang="ko-KR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, </a:t>
            </a:r>
            <a:r>
              <a:rPr lang="ko-KR" altLang="en-US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운영 시간 등 제공</a:t>
            </a:r>
            <a:endParaRPr lang="en-US" sz="1402">
              <a:solidFill>
                <a:srgbClr val="FFFFFF"/>
              </a:solidFill>
              <a:latin typeface="Calibri" panose="020F0502020204030204" pitchFamily="34" charset="0"/>
              <a:ea typeface="Gothic A1 Medium"/>
              <a:cs typeface="Calibri" panose="020F050202020403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37815" y="4870103"/>
            <a:ext cx="3587577" cy="50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ko-KR" altLang="en-US" sz="1403">
                <a:solidFill>
                  <a:srgbClr val="FFFFFF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 사용자의 현재 위치를 기반으로 주변 주차장 추천</a:t>
            </a:r>
            <a:endParaRPr lang="en-US" sz="1402">
              <a:solidFill>
                <a:srgbClr val="FFFFFF"/>
              </a:solidFill>
              <a:latin typeface="Calibri" panose="020F0502020204030204" pitchFamily="34" charset="0"/>
              <a:ea typeface="Gothic A1 Medium"/>
              <a:cs typeface="Calibri" panose="020F050202020403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19686" y="4363857"/>
            <a:ext cx="3587577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  <a:spcBef>
                <a:spcPct val="0"/>
              </a:spcBef>
            </a:pPr>
            <a:r>
              <a:rPr lang="ko-KR" altLang="en-US" sz="1754" b="1" spc="-95">
                <a:solidFill>
                  <a:srgbClr val="FFFFFF"/>
                </a:solidFill>
                <a:latin typeface="Calibri" panose="020F0502020204030204" pitchFamily="34" charset="0"/>
                <a:ea typeface="Gothic A1 Bold"/>
                <a:cs typeface="Calibri" panose="020F0502020204030204" pitchFamily="34" charset="0"/>
              </a:rPr>
              <a:t>주차장 상세 정보 표시</a:t>
            </a:r>
            <a:endParaRPr lang="en-US" sz="1754" b="1" spc="-95">
              <a:solidFill>
                <a:srgbClr val="FFFFFF"/>
              </a:solidFill>
              <a:latin typeface="Calibri" panose="020F0502020204030204" pitchFamily="34" charset="0"/>
              <a:ea typeface="Gothic A1 Bold"/>
              <a:cs typeface="Calibri" panose="020F050202020403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90023" y="4363857"/>
            <a:ext cx="3587577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5"/>
              </a:lnSpc>
              <a:spcBef>
                <a:spcPct val="0"/>
              </a:spcBef>
            </a:pPr>
            <a:r>
              <a:rPr lang="ko-KR" altLang="en-US" sz="1754" b="1" spc="-47">
                <a:solidFill>
                  <a:srgbClr val="FFFFFF"/>
                </a:solidFill>
                <a:latin typeface="Calibri" panose="020F0502020204030204" pitchFamily="34" charset="0"/>
                <a:ea typeface="Gothic A1 Bold"/>
                <a:cs typeface="Calibri" panose="020F0502020204030204" pitchFamily="34" charset="0"/>
              </a:rPr>
              <a:t>주변 주차장 추천</a:t>
            </a:r>
            <a:endParaRPr lang="en-US" sz="1754" b="1" spc="-47">
              <a:solidFill>
                <a:srgbClr val="FFFFFF"/>
              </a:solidFill>
              <a:latin typeface="Calibri" panose="020F0502020204030204" pitchFamily="34" charset="0"/>
              <a:ea typeface="Gothic A1 Bold"/>
              <a:cs typeface="Calibri" panose="020F0502020204030204" pitchFamily="34" charset="0"/>
            </a:endParaRPr>
          </a:p>
        </p:txBody>
      </p:sp>
      <p:pic>
        <p:nvPicPr>
          <p:cNvPr id="21" name="그림 3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6139F7A3-6FA4-8AF7-3912-3732397FB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" t="17197" r="-560" b="34822"/>
          <a:stretch/>
        </p:blipFill>
        <p:spPr>
          <a:xfrm>
            <a:off x="658386" y="1411674"/>
            <a:ext cx="2674270" cy="27738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748383-7DF6-FE7B-2A45-9C00E1513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38685" r="-1176" b="15735"/>
          <a:stretch/>
        </p:blipFill>
        <p:spPr>
          <a:xfrm>
            <a:off x="4363474" y="1516187"/>
            <a:ext cx="2700000" cy="26723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16" descr="텍스트, 지도, 도표, 스크린샷이(가) 표시된 사진&#10;&#10;자동 생성된 설명">
            <a:extLst>
              <a:ext uri="{FF2B5EF4-FFF2-40B4-BE49-F238E27FC236}">
                <a16:creationId xmlns:a16="http://schemas.microsoft.com/office/drawing/2014/main" id="{2D79DC5C-8459-33AC-62FA-43C8F06B1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" t="13954" r="-22" b="39807"/>
          <a:stretch/>
        </p:blipFill>
        <p:spPr>
          <a:xfrm>
            <a:off x="8133811" y="1482725"/>
            <a:ext cx="2700000" cy="27008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2709C4-9D03-CB70-D15A-D5C9B4E7A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300" y="4998550"/>
            <a:ext cx="199770" cy="2543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533B26-D362-22C4-3833-4C2022440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262" y="4981462"/>
            <a:ext cx="199770" cy="2543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962600-4B79-3A21-B5DF-0513EF96B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250" y="4976081"/>
            <a:ext cx="194180" cy="254355"/>
          </a:xfrm>
          <a:prstGeom prst="rect">
            <a:avLst/>
          </a:prstGeom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2947668C-C35D-E43E-8B83-F77131FDF16F}"/>
              </a:ext>
            </a:extLst>
          </p:cNvPr>
          <p:cNvGrpSpPr/>
          <p:nvPr/>
        </p:nvGrpSpPr>
        <p:grpSpPr>
          <a:xfrm>
            <a:off x="108015" y="-324713"/>
            <a:ext cx="11213971" cy="1527669"/>
            <a:chOff x="0" y="-47625"/>
            <a:chExt cx="5052405" cy="941538"/>
          </a:xfrm>
        </p:grpSpPr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08BAF7DD-F62C-F0A2-37C0-FCC395CA1C6D}"/>
                </a:ext>
              </a:extLst>
            </p:cNvPr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754DDDC4-FFC2-0ADF-91B8-E2CB610A0385}"/>
                </a:ext>
              </a:extLst>
            </p:cNvPr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2" name="TextBox 38">
            <a:extLst>
              <a:ext uri="{FF2B5EF4-FFF2-40B4-BE49-F238E27FC236}">
                <a16:creationId xmlns:a16="http://schemas.microsoft.com/office/drawing/2014/main" id="{D5958D77-DD6C-88D3-E915-234E40694728}"/>
              </a:ext>
            </a:extLst>
          </p:cNvPr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주요 기능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9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4.</a:t>
            </a:r>
            <a:r>
              <a:rPr lang="ko-KR" alt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 적용 기술 검토</a:t>
            </a:r>
            <a:endParaRPr lang="en-US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7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7600" y="-1362918"/>
            <a:ext cx="9551244" cy="7723077"/>
            <a:chOff x="0" y="-47625"/>
            <a:chExt cx="812800" cy="657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7592" y="495553"/>
            <a:ext cx="416606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1"/>
              </a:lnSpc>
            </a:pPr>
            <a:r>
              <a:rPr lang="ko-KR" altLang="en-US" sz="4442" b="1">
                <a:solidFill>
                  <a:srgbClr val="000000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개발 도구</a:t>
            </a:r>
            <a:endParaRPr lang="en-US" sz="4442" b="1">
              <a:solidFill>
                <a:srgbClr val="000000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7592" y="4760648"/>
            <a:ext cx="4166063" cy="2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5"/>
              </a:lnSpc>
            </a:pPr>
            <a:r>
              <a:rPr lang="ko-KR" altLang="en-US" sz="1754">
                <a:solidFill>
                  <a:srgbClr val="000000"/>
                </a:solidFill>
                <a:ea typeface="Gothic A1 Medium"/>
              </a:rPr>
              <a:t>개발도구</a:t>
            </a:r>
            <a:endParaRPr lang="en-US" sz="1753">
              <a:solidFill>
                <a:srgbClr val="000000"/>
              </a:solidFill>
              <a:ea typeface="Gothic A1 Medium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424243" y="2016670"/>
            <a:ext cx="1715377" cy="1715377"/>
          </a:xfrm>
          <a:custGeom>
            <a:avLst/>
            <a:gdLst/>
            <a:ahLst/>
            <a:cxnLst/>
            <a:rect l="l" t="t" r="r" b="b"/>
            <a:pathLst>
              <a:path w="2934435" h="2934435">
                <a:moveTo>
                  <a:pt x="0" y="0"/>
                </a:moveTo>
                <a:lnTo>
                  <a:pt x="2934435" y="0"/>
                </a:lnTo>
                <a:lnTo>
                  <a:pt x="2934435" y="2934435"/>
                </a:lnTo>
                <a:lnTo>
                  <a:pt x="0" y="2934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grpSp>
        <p:nvGrpSpPr>
          <p:cNvPr id="10" name="Group 10"/>
          <p:cNvGrpSpPr/>
          <p:nvPr/>
        </p:nvGrpSpPr>
        <p:grpSpPr>
          <a:xfrm>
            <a:off x="6689342" y="-163966"/>
            <a:ext cx="2062979" cy="832818"/>
            <a:chOff x="0" y="0"/>
            <a:chExt cx="4705419" cy="1899563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1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1" y="1899563"/>
                  </a:lnTo>
                  <a:lnTo>
                    <a:pt x="188920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1408109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2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2" y="1899563"/>
                  </a:lnTo>
                  <a:lnTo>
                    <a:pt x="18892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2816218" y="0"/>
              <a:ext cx="1889201" cy="1899563"/>
            </a:xfrm>
            <a:custGeom>
              <a:avLst/>
              <a:gdLst/>
              <a:ahLst/>
              <a:cxnLst/>
              <a:rect l="l" t="t" r="r" b="b"/>
              <a:pathLst>
                <a:path w="1889201" h="1899563">
                  <a:moveTo>
                    <a:pt x="1889202" y="0"/>
                  </a:moveTo>
                  <a:lnTo>
                    <a:pt x="0" y="0"/>
                  </a:lnTo>
                  <a:lnTo>
                    <a:pt x="0" y="1899563"/>
                  </a:lnTo>
                  <a:lnTo>
                    <a:pt x="1889202" y="1899563"/>
                  </a:lnTo>
                  <a:lnTo>
                    <a:pt x="188920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1C08B16-BE2F-346E-E1BB-AECA557F3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47" y="4235686"/>
            <a:ext cx="1257181" cy="12571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C0FE8F-5721-AFBA-6C37-775CF6F8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98" y="3631869"/>
            <a:ext cx="1084317" cy="11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green and white logo&#10;&#10;Description automatically generated">
            <a:extLst>
              <a:ext uri="{FF2B5EF4-FFF2-40B4-BE49-F238E27FC236}">
                <a16:creationId xmlns:a16="http://schemas.microsoft.com/office/drawing/2014/main" id="{23387DAB-F29E-0097-4B8B-46C1B74B0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6" y="-43961"/>
            <a:ext cx="3363660" cy="23209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FCF3BD7-735A-093F-0095-279A6DA438EA}"/>
              </a:ext>
            </a:extLst>
          </p:cNvPr>
          <p:cNvSpPr txBox="1"/>
          <p:nvPr/>
        </p:nvSpPr>
        <p:spPr>
          <a:xfrm>
            <a:off x="13777993" y="50214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pic>
        <p:nvPicPr>
          <p:cNvPr id="44" name="Picture 43" descr="A blue seal on a black background&#10;&#10;Description automatically generated">
            <a:extLst>
              <a:ext uri="{FF2B5EF4-FFF2-40B4-BE49-F238E27FC236}">
                <a16:creationId xmlns:a16="http://schemas.microsoft.com/office/drawing/2014/main" id="{70E12C81-8CA9-455B-34DD-3CDDA9DD9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8" y="2215199"/>
            <a:ext cx="1493118" cy="1213761"/>
          </a:xfrm>
          <a:prstGeom prst="rect">
            <a:avLst/>
          </a:prstGeom>
        </p:spPr>
      </p:pic>
      <p:pic>
        <p:nvPicPr>
          <p:cNvPr id="48" name="Picture 47" descr="A rainbow colored circle with a cloud in the center&#10;&#10;Description automatically generated">
            <a:extLst>
              <a:ext uri="{FF2B5EF4-FFF2-40B4-BE49-F238E27FC236}">
                <a16:creationId xmlns:a16="http://schemas.microsoft.com/office/drawing/2014/main" id="{E10266A1-B1A1-4964-410A-C81E93A69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59" y="609981"/>
            <a:ext cx="1399547" cy="112483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8355E5-9E65-7E70-0593-42602F40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56" y="3807472"/>
            <a:ext cx="1213762" cy="121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0676CCE4-7DD2-6A36-CA42-6F6EB87686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7045" y="5208640"/>
            <a:ext cx="1621854" cy="5664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21883" y="-311609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Picture 32">
            <a:extLst>
              <a:ext uri="{FF2B5EF4-FFF2-40B4-BE49-F238E27FC236}">
                <a16:creationId xmlns:a16="http://schemas.microsoft.com/office/drawing/2014/main" id="{A0317126-DC3C-D302-40D8-105A0DF87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8056" y="2346402"/>
            <a:ext cx="2165939" cy="1390319"/>
          </a:xfrm>
          <a:prstGeom prst="rect">
            <a:avLst/>
          </a:prstGeom>
        </p:spPr>
      </p:pic>
      <p:pic>
        <p:nvPicPr>
          <p:cNvPr id="3" name="Picture 34">
            <a:extLst>
              <a:ext uri="{FF2B5EF4-FFF2-40B4-BE49-F238E27FC236}">
                <a16:creationId xmlns:a16="http://schemas.microsoft.com/office/drawing/2014/main" id="{28B1722A-1BD7-8A0E-D9E6-72502910E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53648" y="4985810"/>
            <a:ext cx="1394236" cy="821992"/>
          </a:xfrm>
          <a:prstGeom prst="rect">
            <a:avLst/>
          </a:prstGeom>
        </p:spPr>
      </p:pic>
      <p:pic>
        <p:nvPicPr>
          <p:cNvPr id="6" name="Picture 79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D16E8E6B-5B49-7AED-856B-FF982B60A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52175" y="2661615"/>
            <a:ext cx="827580" cy="383644"/>
          </a:xfrm>
          <a:prstGeom prst="rect">
            <a:avLst/>
          </a:prstGeom>
        </p:spPr>
      </p:pic>
      <p:pic>
        <p:nvPicPr>
          <p:cNvPr id="7" name="Picture 81" descr="상징, 라인, 폰트, 직사각형이(가) 표시된 사진&#10;&#10;자동 생성된 설명">
            <a:extLst>
              <a:ext uri="{FF2B5EF4-FFF2-40B4-BE49-F238E27FC236}">
                <a16:creationId xmlns:a16="http://schemas.microsoft.com/office/drawing/2014/main" id="{40ABCCD6-CF6B-BEC3-3AD3-70437A6F8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800000">
            <a:off x="5252525" y="3064531"/>
            <a:ext cx="825870" cy="389232"/>
          </a:xfrm>
          <a:prstGeom prst="rect">
            <a:avLst/>
          </a:prstGeom>
        </p:spPr>
      </p:pic>
      <p:pic>
        <p:nvPicPr>
          <p:cNvPr id="8" name="Picture 88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57E897A0-BA83-8083-8327-D1A2670EE7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7808" y="2646200"/>
            <a:ext cx="732626" cy="359507"/>
          </a:xfrm>
          <a:prstGeom prst="rect">
            <a:avLst/>
          </a:prstGeom>
        </p:spPr>
      </p:pic>
      <p:pic>
        <p:nvPicPr>
          <p:cNvPr id="9" name="Picture 89" descr="상징, 라인, 폰트, 직사각형이(가) 표시된 사진&#10;&#10;자동 생성된 설명">
            <a:extLst>
              <a:ext uri="{FF2B5EF4-FFF2-40B4-BE49-F238E27FC236}">
                <a16:creationId xmlns:a16="http://schemas.microsoft.com/office/drawing/2014/main" id="{3A72DD01-CA51-8A97-F639-B422D7BFA6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756674">
            <a:off x="1969145" y="3045468"/>
            <a:ext cx="731570" cy="390851"/>
          </a:xfrm>
          <a:prstGeom prst="rect">
            <a:avLst/>
          </a:prstGeom>
        </p:spPr>
      </p:pic>
      <p:pic>
        <p:nvPicPr>
          <p:cNvPr id="12" name="Picture 75" descr="스케치, 원, 흑백, 디자인이(가) 표시된 사진&#10;&#10;자동 생성된 설명">
            <a:extLst>
              <a:ext uri="{FF2B5EF4-FFF2-40B4-BE49-F238E27FC236}">
                <a16:creationId xmlns:a16="http://schemas.microsoft.com/office/drawing/2014/main" id="{DFAD3CE7-AA22-0512-A9D0-589802860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8834" y="2342976"/>
            <a:ext cx="1254387" cy="1398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B76F59-B408-BB56-6651-29CF2F9AE101}"/>
              </a:ext>
            </a:extLst>
          </p:cNvPr>
          <p:cNvSpPr txBox="1"/>
          <p:nvPr/>
        </p:nvSpPr>
        <p:spPr>
          <a:xfrm>
            <a:off x="995428" y="3771782"/>
            <a:ext cx="586715" cy="308226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>
            <a:defPPr>
              <a:defRPr kern="0"/>
            </a:defPPr>
          </a:lstStyle>
          <a:p>
            <a:pPr>
              <a:defRPr/>
            </a:pPr>
            <a:r>
              <a:rPr lang="en-US" altLang="ko-KR" sz="1403" b="1">
                <a:solidFill>
                  <a:schemeClr val="lt1"/>
                </a:solidFill>
              </a:rPr>
              <a:t>User</a:t>
            </a:r>
          </a:p>
        </p:txBody>
      </p:sp>
      <p:pic>
        <p:nvPicPr>
          <p:cNvPr id="19" name="Picture 88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32B9365E-2742-716F-3272-0691578823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80160" y="2664311"/>
            <a:ext cx="821991" cy="411587"/>
          </a:xfrm>
          <a:prstGeom prst="rect">
            <a:avLst/>
          </a:prstGeom>
        </p:spPr>
      </p:pic>
      <p:pic>
        <p:nvPicPr>
          <p:cNvPr id="20" name="Picture 89" descr="상징, 라인, 폰트, 직사각형이(가) 표시된 사진&#10;&#10;자동 생성된 설명">
            <a:extLst>
              <a:ext uri="{FF2B5EF4-FFF2-40B4-BE49-F238E27FC236}">
                <a16:creationId xmlns:a16="http://schemas.microsoft.com/office/drawing/2014/main" id="{7F5E57DD-13AC-8D71-3A8F-C0241A10F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756674">
            <a:off x="7990774" y="3127316"/>
            <a:ext cx="816402" cy="394821"/>
          </a:xfrm>
          <a:prstGeom prst="rect">
            <a:avLst/>
          </a:prstGeom>
        </p:spPr>
      </p:pic>
      <p:pic>
        <p:nvPicPr>
          <p:cNvPr id="10" name="그림 9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A35EA387-D519-3647-D677-B477C888C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785" y="2191068"/>
            <a:ext cx="1528710" cy="1768239"/>
          </a:xfrm>
          <a:prstGeom prst="rect">
            <a:avLst/>
          </a:prstGeom>
        </p:spPr>
      </p:pic>
      <p:pic>
        <p:nvPicPr>
          <p:cNvPr id="16" name="Picture 8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AC7F4B3C-BB28-2702-2B74-E449BF7AA9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45209" y="3123449"/>
            <a:ext cx="1607522" cy="627701"/>
          </a:xfrm>
          <a:prstGeom prst="rect">
            <a:avLst/>
          </a:prstGeom>
        </p:spPr>
      </p:pic>
      <p:pic>
        <p:nvPicPr>
          <p:cNvPr id="23" name="Picture 88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26320200-BE85-2AB2-8F4E-4F2607C9E3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6542444" y="4274303"/>
            <a:ext cx="821991" cy="411587"/>
          </a:xfrm>
          <a:prstGeom prst="rect">
            <a:avLst/>
          </a:prstGeom>
        </p:spPr>
      </p:pic>
      <p:pic>
        <p:nvPicPr>
          <p:cNvPr id="14" name="Picture 88" descr="상징, 폰트, 라인이(가) 표시된 사진&#10;&#10;자동 생성된 설명">
            <a:extLst>
              <a:ext uri="{FF2B5EF4-FFF2-40B4-BE49-F238E27FC236}">
                <a16:creationId xmlns:a16="http://schemas.microsoft.com/office/drawing/2014/main" id="{0782E036-94ED-FFAB-4B94-30370AF823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020417" y="4287049"/>
            <a:ext cx="821991" cy="411587"/>
          </a:xfrm>
          <a:prstGeom prst="rect">
            <a:avLst/>
          </a:prstGeom>
        </p:spPr>
      </p:pic>
      <p:pic>
        <p:nvPicPr>
          <p:cNvPr id="22" name="Picture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4328DCE-4918-4B48-A5E1-85B71B64396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047573" y="2315761"/>
            <a:ext cx="1616136" cy="6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3" name="Picture 3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F502EBE-D5CC-E5F6-EDBE-7A961EFD7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8580" y="3589678"/>
            <a:ext cx="8132255" cy="161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E51D8-41EC-2E27-ADE3-26EF64AD30DD}"/>
              </a:ext>
            </a:extLst>
          </p:cNvPr>
          <p:cNvSpPr txBox="1"/>
          <p:nvPr/>
        </p:nvSpPr>
        <p:spPr>
          <a:xfrm>
            <a:off x="1618580" y="1840800"/>
            <a:ext cx="1416800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API </a:t>
            </a:r>
            <a:r>
              <a:rPr lang="ko-KR" altLang="en-US" b="1"/>
              <a:t>키 발급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7C202-6C5D-358E-5999-78DA72CC309A}"/>
              </a:ext>
            </a:extLst>
          </p:cNvPr>
          <p:cNvSpPr txBox="1"/>
          <p:nvPr/>
        </p:nvSpPr>
        <p:spPr>
          <a:xfrm>
            <a:off x="1618580" y="5360890"/>
            <a:ext cx="8132255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b="1"/>
              <a:t>공공데이터 포털과 </a:t>
            </a:r>
            <a:r>
              <a:rPr lang="ko-KR" altLang="en-US" b="1" err="1"/>
              <a:t>TMAP에서</a:t>
            </a:r>
            <a:r>
              <a:rPr lang="ko-KR" altLang="en-US" b="1"/>
              <a:t> </a:t>
            </a:r>
            <a:r>
              <a:rPr lang="en-US" altLang="ko-KR" b="1"/>
              <a:t>API </a:t>
            </a:r>
            <a:r>
              <a:rPr lang="ko-KR" altLang="en-US" b="1"/>
              <a:t>인증키 발급 </a:t>
            </a:r>
            <a:r>
              <a:rPr lang="en-US" altLang="ko-KR" b="1"/>
              <a:t>/</a:t>
            </a:r>
            <a:r>
              <a:rPr lang="ko-KR" altLang="en-US" b="1"/>
              <a:t> 요청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21559CB-5AF1-C38F-69F6-B317354A3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950" y="2311213"/>
            <a:ext cx="8105372" cy="108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604F29-B866-FA87-2048-3EE7080697ED}"/>
              </a:ext>
            </a:extLst>
          </p:cNvPr>
          <p:cNvSpPr txBox="1"/>
          <p:nvPr/>
        </p:nvSpPr>
        <p:spPr>
          <a:xfrm>
            <a:off x="1523554" y="1796322"/>
            <a:ext cx="1723758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/>
              <a:t>주차장 </a:t>
            </a:r>
            <a:r>
              <a:rPr lang="en-US" altLang="ko-KR" sz="1600" b="1"/>
              <a:t>API </a:t>
            </a:r>
            <a:r>
              <a:rPr lang="ko-KR" altLang="en-US" sz="1600" b="1"/>
              <a:t>연동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7FA4E-C98B-A3BF-D2E2-36A0E95A207A}"/>
              </a:ext>
            </a:extLst>
          </p:cNvPr>
          <p:cNvSpPr txBox="1"/>
          <p:nvPr/>
        </p:nvSpPr>
        <p:spPr>
          <a:xfrm>
            <a:off x="1523555" y="5503450"/>
            <a:ext cx="8132255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전국 주차장 </a:t>
            </a:r>
            <a:r>
              <a:rPr lang="en-US" altLang="ko-KR" b="1"/>
              <a:t>API</a:t>
            </a:r>
            <a:r>
              <a:rPr lang="ko-KR" altLang="en-US" b="1"/>
              <a:t>를 연동하여 원하는 데이터 수집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92DAF71-1197-8ED8-2C4F-92278672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48" y="2141201"/>
            <a:ext cx="9223220" cy="3304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A57BA-88EB-27B9-DF88-0D3E42DE40EE}"/>
              </a:ext>
            </a:extLst>
          </p:cNvPr>
          <p:cNvSpPr txBox="1"/>
          <p:nvPr/>
        </p:nvSpPr>
        <p:spPr>
          <a:xfrm>
            <a:off x="6828001" y="2198656"/>
            <a:ext cx="751230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 err="1">
                <a:solidFill>
                  <a:schemeClr val="bg1"/>
                </a:solidFill>
              </a:rPr>
              <a:t>API키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8F34-9D30-1C04-0E81-42734B7110DB}"/>
              </a:ext>
            </a:extLst>
          </p:cNvPr>
          <p:cNvSpPr txBox="1"/>
          <p:nvPr/>
        </p:nvSpPr>
        <p:spPr>
          <a:xfrm>
            <a:off x="8129666" y="2198564"/>
            <a:ext cx="751230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9674" y="-285301"/>
            <a:ext cx="5093070" cy="6555772"/>
            <a:chOff x="0" y="-104775"/>
            <a:chExt cx="2294660" cy="2953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660" cy="2848899"/>
            </a:xfrm>
            <a:custGeom>
              <a:avLst/>
              <a:gdLst/>
              <a:ahLst/>
              <a:cxnLst/>
              <a:rect l="l" t="t" r="r" b="b"/>
              <a:pathLst>
                <a:path w="2294660" h="2848899">
                  <a:moveTo>
                    <a:pt x="0" y="0"/>
                  </a:moveTo>
                  <a:lnTo>
                    <a:pt x="2294660" y="0"/>
                  </a:lnTo>
                  <a:lnTo>
                    <a:pt x="2294660" y="2848899"/>
                  </a:lnTo>
                  <a:lnTo>
                    <a:pt x="0" y="2848899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294660" cy="2953674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78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86596" y="4755080"/>
            <a:ext cx="5046758" cy="29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5"/>
              </a:lnSpc>
            </a:pPr>
            <a:r>
              <a:rPr lang="ko-KR" altLang="en-US" sz="1754">
                <a:solidFill>
                  <a:srgbClr val="000000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목적지에 가는 여정입니다</a:t>
            </a:r>
            <a:r>
              <a:rPr lang="en-US" altLang="ko-KR" sz="1754">
                <a:solidFill>
                  <a:srgbClr val="000000"/>
                </a:solidFill>
                <a:latin typeface="Calibri" panose="020F0502020204030204" pitchFamily="34" charset="0"/>
                <a:ea typeface="Gothic A1 Medium"/>
                <a:cs typeface="Calibri" panose="020F0502020204030204" pitchFamily="34" charset="0"/>
              </a:rPr>
              <a:t>.</a:t>
            </a:r>
            <a:endParaRPr lang="en-US" sz="1754">
              <a:solidFill>
                <a:srgbClr val="000000"/>
              </a:solidFill>
              <a:latin typeface="Calibri" panose="020F0502020204030204" pitchFamily="34" charset="0"/>
              <a:ea typeface="Gothic A1 Medium"/>
              <a:cs typeface="Calibri" panose="020F0502020204030204" pitchFamily="34" charset="0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4536480" y="2373519"/>
            <a:ext cx="1178520" cy="589260"/>
            <a:chOff x="0" y="0"/>
            <a:chExt cx="2688072" cy="1344036"/>
          </a:xfrm>
        </p:grpSpPr>
        <p:sp>
          <p:nvSpPr>
            <p:cNvPr id="34" name="Freeform 34"/>
            <p:cNvSpPr/>
            <p:nvPr/>
          </p:nvSpPr>
          <p:spPr>
            <a:xfrm>
              <a:off x="1344036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344036" cy="1344036"/>
            </a:xfrm>
            <a:custGeom>
              <a:avLst/>
              <a:gdLst/>
              <a:ahLst/>
              <a:cxnLst/>
              <a:rect l="l" t="t" r="r" b="b"/>
              <a:pathLst>
                <a:path w="1344036" h="1344036">
                  <a:moveTo>
                    <a:pt x="0" y="0"/>
                  </a:moveTo>
                  <a:lnTo>
                    <a:pt x="1344036" y="0"/>
                  </a:lnTo>
                  <a:lnTo>
                    <a:pt x="1344036" y="1344036"/>
                  </a:lnTo>
                  <a:lnTo>
                    <a:pt x="0" y="1344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2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541764" y="3075363"/>
            <a:ext cx="858584" cy="1717168"/>
          </a:xfrm>
          <a:custGeom>
            <a:avLst/>
            <a:gdLst/>
            <a:ahLst/>
            <a:cxnLst/>
            <a:rect l="l" t="t" r="r" b="b"/>
            <a:pathLst>
              <a:path w="1468750" h="2937500">
                <a:moveTo>
                  <a:pt x="0" y="0"/>
                </a:moveTo>
                <a:lnTo>
                  <a:pt x="1468750" y="0"/>
                </a:lnTo>
                <a:lnTo>
                  <a:pt x="1468750" y="2937500"/>
                </a:lnTo>
                <a:lnTo>
                  <a:pt x="0" y="293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FAD5EFA2-F2DF-A243-CCEA-867D9D288742}"/>
              </a:ext>
            </a:extLst>
          </p:cNvPr>
          <p:cNvSpPr txBox="1"/>
          <p:nvPr/>
        </p:nvSpPr>
        <p:spPr>
          <a:xfrm>
            <a:off x="884217" y="669854"/>
            <a:ext cx="8633314" cy="987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spc="-212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목차</a:t>
            </a:r>
            <a:endParaRPr lang="en-US" sz="4800" b="1" spc="-212">
              <a:solidFill>
                <a:srgbClr val="000000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CF795-BA8C-B72D-0B61-F042D2E1E575}"/>
              </a:ext>
            </a:extLst>
          </p:cNvPr>
          <p:cNvSpPr txBox="1"/>
          <p:nvPr/>
        </p:nvSpPr>
        <p:spPr>
          <a:xfrm>
            <a:off x="6938131" y="1594543"/>
            <a:ext cx="3806069" cy="410727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개발 배경</a:t>
            </a: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해결 방법</a:t>
            </a: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사용 기술</a:t>
            </a: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spc="-26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Pretendard Medium"/>
                <a:cs typeface="Calibri" panose="020F0502020204030204" pitchFamily="34" charset="0"/>
              </a:rPr>
              <a:t>개발 과정</a:t>
            </a:r>
            <a:endParaRPr lang="en-US" altLang="ko-KR" sz="2000" spc="-26">
              <a:ln w="9525"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spc="-26">
                <a:ln w="9525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Pretendard Medium"/>
                <a:cs typeface="Calibri" panose="020F0502020204030204" pitchFamily="34" charset="0"/>
              </a:rPr>
              <a:t>일정표</a:t>
            </a:r>
            <a:endParaRPr lang="en-US" altLang="ko-KR" sz="2000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Pretendard Medium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B2AF46-F9ED-38FD-79E6-0BE23DB923CC}"/>
              </a:ext>
            </a:extLst>
          </p:cNvPr>
          <p:cNvSpPr txBox="1"/>
          <p:nvPr/>
        </p:nvSpPr>
        <p:spPr>
          <a:xfrm>
            <a:off x="6434784" y="633391"/>
            <a:ext cx="2185214" cy="419711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팀원 소개</a:t>
            </a:r>
            <a:endParaRPr lang="en-US" altLang="ko-KR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시스템 개요</a:t>
            </a:r>
            <a:endParaRPr lang="en-US" altLang="ko-KR" sz="2000">
              <a:solidFill>
                <a:schemeClr val="bg1"/>
              </a:solidFill>
              <a:latin typeface="Calibri"/>
              <a:cs typeface="Calibri"/>
            </a:endParaRPr>
          </a:p>
          <a:p>
            <a:pPr lvl="3">
              <a:lnSpc>
                <a:spcPct val="150000"/>
              </a:lnSpc>
            </a:pPr>
            <a:endParaRPr lang="en-US" altLang="ko-KR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>
              <a:lnSpc>
                <a:spcPct val="150000"/>
              </a:lnSpc>
            </a:pPr>
            <a:endParaRPr lang="en-US" altLang="ko-KR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>
              <a:lnSpc>
                <a:spcPct val="150000"/>
              </a:lnSpc>
            </a:pPr>
            <a:endParaRPr lang="en-US" altLang="ko-K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주요 기능</a:t>
            </a:r>
            <a:endParaRPr lang="en-US" altLang="ko-K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적용 기술 검토</a:t>
            </a:r>
            <a:endParaRPr lang="en-US" altLang="ko-K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프로토타입</a:t>
            </a:r>
            <a:endParaRPr lang="en-US" altLang="ko-KR" sz="2000">
              <a:solidFill>
                <a:schemeClr val="bg1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chemeClr val="bg1"/>
                </a:solidFill>
                <a:latin typeface="Calibri"/>
                <a:cs typeface="Calibri"/>
              </a:rPr>
              <a:t>일정 소개</a:t>
            </a:r>
            <a:endParaRPr lang="en-KR" sz="20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73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604F29-B866-FA87-2048-3EE7080697ED}"/>
              </a:ext>
            </a:extLst>
          </p:cNvPr>
          <p:cNvSpPr txBox="1"/>
          <p:nvPr/>
        </p:nvSpPr>
        <p:spPr>
          <a:xfrm>
            <a:off x="1523554" y="1796322"/>
            <a:ext cx="1846721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/>
              <a:t>응답 데이터 확인</a:t>
            </a:r>
            <a:endParaRPr lang="ko-KR" altLang="en-US" sz="1600" b="1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7FA4E-C98B-A3BF-D2E2-36A0E95A207A}"/>
              </a:ext>
            </a:extLst>
          </p:cNvPr>
          <p:cNvSpPr txBox="1"/>
          <p:nvPr/>
        </p:nvSpPr>
        <p:spPr>
          <a:xfrm>
            <a:off x="1523555" y="5503450"/>
            <a:ext cx="8132255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b="1" err="1">
                <a:solidFill>
                  <a:srgbClr val="000000"/>
                </a:solidFill>
              </a:rPr>
              <a:t>JSON형식의</a:t>
            </a:r>
            <a:r>
              <a:rPr lang="ko-KR" altLang="en-US" b="1">
                <a:solidFill>
                  <a:srgbClr val="000000"/>
                </a:solidFill>
              </a:rPr>
              <a:t> 데이터 수집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C1260C-551C-81ED-CBED-427CACAA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631" y="2139855"/>
            <a:ext cx="8130216" cy="3365852"/>
          </a:xfrm>
          <a:prstGeom prst="rect">
            <a:avLst/>
          </a:prstGeom>
        </p:spPr>
      </p:pic>
      <p:pic>
        <p:nvPicPr>
          <p:cNvPr id="3" name="그림 2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4F2DF34E-7B65-6211-AEAA-CEB6FDC6E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634" y="1720954"/>
            <a:ext cx="1621854" cy="5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9EB794-6BCF-61E7-E71A-7345531C459E}"/>
              </a:ext>
            </a:extLst>
          </p:cNvPr>
          <p:cNvSpPr txBox="1"/>
          <p:nvPr/>
        </p:nvSpPr>
        <p:spPr>
          <a:xfrm>
            <a:off x="1573862" y="1832141"/>
            <a:ext cx="2901529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>
                <a:solidFill>
                  <a:srgbClr val="000000"/>
                </a:solidFill>
              </a:rPr>
              <a:t>데이터 파싱 및 </a:t>
            </a:r>
            <a:r>
              <a:rPr lang="ko-KR" altLang="en-US" sz="1600" b="1" err="1">
                <a:solidFill>
                  <a:srgbClr val="000000"/>
                </a:solidFill>
              </a:rPr>
              <a:t>mairaDB연동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674D6-B44F-07CF-8207-2079862E88E6}"/>
              </a:ext>
            </a:extLst>
          </p:cNvPr>
          <p:cNvSpPr txBox="1"/>
          <p:nvPr/>
        </p:nvSpPr>
        <p:spPr>
          <a:xfrm>
            <a:off x="1573863" y="5531396"/>
            <a:ext cx="8132255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rgbClr val="000000"/>
                </a:solidFill>
              </a:rPr>
              <a:t>         주차장코드           주차장 이름             총 주차공간   현재 주차대수</a:t>
            </a:r>
            <a:endParaRPr lang="ko-KR" altLang="en-US" b="1" err="1">
              <a:solidFill>
                <a:srgbClr val="000000"/>
              </a:solidFill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8002C77-D63B-8855-0C3C-9A6AC126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26" y="2240039"/>
            <a:ext cx="8125419" cy="321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4179D-705A-E0E2-2A89-588BFE95D661}"/>
              </a:ext>
            </a:extLst>
          </p:cNvPr>
          <p:cNvSpPr txBox="1"/>
          <p:nvPr/>
        </p:nvSpPr>
        <p:spPr>
          <a:xfrm>
            <a:off x="9644847" y="1841461"/>
            <a:ext cx="1498628" cy="338554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b="1">
                <a:solidFill>
                  <a:srgbClr val="000000"/>
                </a:solidFill>
              </a:rPr>
              <a:t>노상 주차장</a:t>
            </a:r>
          </a:p>
        </p:txBody>
      </p:sp>
      <p:pic>
        <p:nvPicPr>
          <p:cNvPr id="2" name="그림 9">
            <a:extLst>
              <a:ext uri="{FF2B5EF4-FFF2-40B4-BE49-F238E27FC236}">
                <a16:creationId xmlns:a16="http://schemas.microsoft.com/office/drawing/2014/main" id="{860DEEFF-58FD-758B-990E-4154FD7D4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1919" y="1879281"/>
            <a:ext cx="203840" cy="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4" y="-351505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156662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7B4307-4939-6AC2-A0A8-D80D0D576B8A}"/>
              </a:ext>
            </a:extLst>
          </p:cNvPr>
          <p:cNvSpPr txBox="1"/>
          <p:nvPr/>
        </p:nvSpPr>
        <p:spPr>
          <a:xfrm>
            <a:off x="903089" y="1796318"/>
            <a:ext cx="1753594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지도 화면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3D13-15CB-A6F9-6B65-F20F92B57275}"/>
              </a:ext>
            </a:extLst>
          </p:cNvPr>
          <p:cNvSpPr txBox="1"/>
          <p:nvPr/>
        </p:nvSpPr>
        <p:spPr>
          <a:xfrm>
            <a:off x="903089" y="5548164"/>
            <a:ext cx="8132255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발급 받은 </a:t>
            </a:r>
            <a:r>
              <a:rPr lang="en-US" altLang="ko-KR" b="1"/>
              <a:t>Key</a:t>
            </a:r>
            <a:r>
              <a:rPr lang="ko-KR" altLang="en-US" b="1" err="1"/>
              <a:t>를</a:t>
            </a:r>
            <a:r>
              <a:rPr lang="ko-KR" altLang="en-US" b="1"/>
              <a:t> 통해 </a:t>
            </a:r>
            <a:r>
              <a:rPr lang="en-US" altLang="ko-KR" b="1" err="1"/>
              <a:t>TMapView</a:t>
            </a:r>
            <a:r>
              <a:rPr lang="ko-KR" altLang="en-US" b="1"/>
              <a:t> 객체를 </a:t>
            </a:r>
            <a:r>
              <a:rPr lang="ko-KR" altLang="en-US" b="1" err="1"/>
              <a:t>생성후</a:t>
            </a:r>
            <a:r>
              <a:rPr lang="ko-KR" altLang="en-US" b="1"/>
              <a:t> 지도 화면 출력</a:t>
            </a:r>
          </a:p>
        </p:txBody>
      </p:sp>
      <p:pic>
        <p:nvPicPr>
          <p:cNvPr id="9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4B2D44EE-AB54-9317-CD78-9B0561445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32" y="1841967"/>
            <a:ext cx="1860657" cy="3502347"/>
          </a:xfrm>
          <a:prstGeom prst="rect">
            <a:avLst/>
          </a:prstGeom>
        </p:spPr>
      </p:pic>
      <p:pic>
        <p:nvPicPr>
          <p:cNvPr id="11" name="Picture 46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C3E4E7AD-DCF9-503E-7470-A764364B3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4746" y="1655102"/>
            <a:ext cx="3959942" cy="4039598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F42A659-81C0-9B9E-BE84-C6C2047EB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8" y="2662126"/>
            <a:ext cx="4216261" cy="18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4727" y="361817"/>
            <a:ext cx="6916765" cy="653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적용 기술 검토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cxnSp>
        <p:nvCxnSpPr>
          <p:cNvPr id="3" name="직선 연결선 9">
            <a:extLst>
              <a:ext uri="{FF2B5EF4-FFF2-40B4-BE49-F238E27FC236}">
                <a16:creationId xmlns:a16="http://schemas.microsoft.com/office/drawing/2014/main" id="{07B83350-C8C0-A1CC-F4FD-C67C12DD8880}"/>
              </a:ext>
            </a:extLst>
          </p:cNvPr>
          <p:cNvCxnSpPr/>
          <p:nvPr/>
        </p:nvCxnSpPr>
        <p:spPr>
          <a:xfrm>
            <a:off x="1225648" y="1100116"/>
            <a:ext cx="935161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D9143AFC-F56E-F210-5CA3-A57BCA73C34E}"/>
              </a:ext>
            </a:extLst>
          </p:cNvPr>
          <p:cNvCxnSpPr/>
          <p:nvPr/>
        </p:nvCxnSpPr>
        <p:spPr>
          <a:xfrm>
            <a:off x="870262" y="1100116"/>
            <a:ext cx="353404" cy="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C32C2B-153F-5055-2F21-B9579C3AE63F}"/>
              </a:ext>
            </a:extLst>
          </p:cNvPr>
          <p:cNvSpPr txBox="1"/>
          <p:nvPr/>
        </p:nvSpPr>
        <p:spPr>
          <a:xfrm>
            <a:off x="1087551" y="1839109"/>
            <a:ext cx="2015608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맵 </a:t>
            </a:r>
            <a:r>
              <a:rPr lang="en-US" altLang="ko-KR" b="1"/>
              <a:t>&amp;</a:t>
            </a:r>
            <a:r>
              <a:rPr lang="ko-KR" altLang="en-US" b="1"/>
              <a:t> 위치 재설정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3DF16-8333-0D91-F628-AA1D384EF1D1}"/>
              </a:ext>
            </a:extLst>
          </p:cNvPr>
          <p:cNvSpPr txBox="1"/>
          <p:nvPr/>
        </p:nvSpPr>
        <p:spPr>
          <a:xfrm>
            <a:off x="1322322" y="5536985"/>
            <a:ext cx="8393612" cy="369332"/>
          </a:xfrm>
          <a:prstGeom prst="rect">
            <a:avLst/>
          </a:prstGeom>
          <a:solidFill>
            <a:srgbClr val="008000">
              <a:alpha val="39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위치값을 재설정후 단국대학교 출력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27E751-41B6-6159-2246-99ACFDFF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3" y="2661156"/>
            <a:ext cx="361856" cy="466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E834C6-A28D-61EC-8D51-9D4BA4CA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3" y="3297164"/>
            <a:ext cx="361856" cy="46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89759-2E19-107A-57BE-4258BA0E5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3" y="3917272"/>
            <a:ext cx="361856" cy="466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3098FD-0676-E92A-9249-CD4BAF463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13" y="4569180"/>
            <a:ext cx="361856" cy="466725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26C7379-FEFF-DCD2-8F82-8CA4E0FD7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157" y="1011621"/>
            <a:ext cx="2121371" cy="4454879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D2B6B9-019F-CC3A-9F14-27E58F04C1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40" y="2557518"/>
            <a:ext cx="5898689" cy="26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5.</a:t>
            </a:r>
            <a:r>
              <a:rPr lang="ko-KR" alt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 프로토타입</a:t>
            </a:r>
            <a:endParaRPr lang="en-US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35585" y="4118407"/>
            <a:ext cx="4201402" cy="27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2"/>
              </a:lnSpc>
            </a:pPr>
            <a:r>
              <a:rPr lang="ko-KR" altLang="en-US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손흥민 </a:t>
            </a:r>
            <a:r>
              <a:rPr lang="en-US" altLang="ko-KR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2</a:t>
            </a:r>
            <a:r>
              <a:rPr lang="ko-KR" altLang="en-US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세 조장이 만든 프로토타입 구경</a:t>
            </a:r>
            <a:endParaRPr lang="en-US" altLang="ko-KR" sz="1600" b="1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0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앱 실행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그림 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2F17F7A-249D-7986-61C5-C9704F4E3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32" y="1931725"/>
            <a:ext cx="1664492" cy="3606165"/>
          </a:xfrm>
          <a:prstGeom prst="rect">
            <a:avLst/>
          </a:prstGeom>
        </p:spPr>
      </p:pic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25B6254-79C9-9259-2A87-4C2C8BA3F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243" y="1938688"/>
            <a:ext cx="1664492" cy="3606165"/>
          </a:xfrm>
          <a:prstGeom prst="rect">
            <a:avLst/>
          </a:prstGeom>
        </p:spPr>
      </p:pic>
      <p:pic>
        <p:nvPicPr>
          <p:cNvPr id="4" name="그림 3" descr="텍스트, 스크린샷, 운영 체제, 디자인이(가) 표시된 사진&#10;&#10;자동 생성된 설명">
            <a:extLst>
              <a:ext uri="{FF2B5EF4-FFF2-40B4-BE49-F238E27FC236}">
                <a16:creationId xmlns:a16="http://schemas.microsoft.com/office/drawing/2014/main" id="{C52567B2-7438-5218-71A2-E8E1319AB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776" y="1932726"/>
            <a:ext cx="1664492" cy="3606165"/>
          </a:xfrm>
          <a:prstGeom prst="rect">
            <a:avLst/>
          </a:prstGeom>
        </p:spPr>
      </p:pic>
      <p:pic>
        <p:nvPicPr>
          <p:cNvPr id="5" name="그림 4" descr="텍스트, 스크린샷, 로고, 도표이(가) 표시된 사진&#10;&#10;자동 생성된 설명">
            <a:extLst>
              <a:ext uri="{FF2B5EF4-FFF2-40B4-BE49-F238E27FC236}">
                <a16:creationId xmlns:a16="http://schemas.microsoft.com/office/drawing/2014/main" id="{EBAD9ABC-EF5E-F0F8-FEF0-0991A9656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635" y="1934360"/>
            <a:ext cx="1664492" cy="36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6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로그인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그림 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17EB769-F235-8676-7BE3-441BB657D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795" y="2051963"/>
            <a:ext cx="1664492" cy="3606165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9DF535-0AED-ABFD-44A9-FC93D3BE4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79" y="2051292"/>
            <a:ext cx="1664492" cy="3606165"/>
          </a:xfrm>
          <a:prstGeom prst="rect">
            <a:avLst/>
          </a:prstGeom>
        </p:spPr>
      </p:pic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08FC32A-636B-84B8-E2E0-99468E60B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974" y="2050640"/>
            <a:ext cx="1664492" cy="36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메인 화면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그림 1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983DEE7C-0096-A6AD-C942-B96B36AE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98" y="1801600"/>
            <a:ext cx="1929565" cy="4178873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9F53203-3DCA-9201-2365-D2FD7DB7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061" y="1800215"/>
            <a:ext cx="1929566" cy="4178874"/>
          </a:xfrm>
          <a:prstGeom prst="rect">
            <a:avLst/>
          </a:prstGeom>
        </p:spPr>
      </p:pic>
      <p:pic>
        <p:nvPicPr>
          <p:cNvPr id="4" name="그림 3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C0C8702D-16D3-DF2F-EC40-B157169A1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215" y="1800214"/>
            <a:ext cx="1924264" cy="4136451"/>
          </a:xfrm>
          <a:prstGeom prst="rect">
            <a:avLst/>
          </a:prstGeom>
        </p:spPr>
      </p:pic>
      <p:pic>
        <p:nvPicPr>
          <p:cNvPr id="5" name="그림 4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56393022-D1E0-9030-87D7-5E0B35922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014" y="1801206"/>
            <a:ext cx="1918963" cy="41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메인 화면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A4C3968-148A-E51A-2145-6BAB1592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658" y="1799554"/>
            <a:ext cx="1940169" cy="4210691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86D5D5-E01C-4308-010C-680EB5D0F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56" y="1801537"/>
            <a:ext cx="1940169" cy="4210691"/>
          </a:xfrm>
          <a:prstGeom prst="rect">
            <a:avLst/>
          </a:prstGeom>
        </p:spPr>
      </p:pic>
      <p:pic>
        <p:nvPicPr>
          <p:cNvPr id="4" name="그림 3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5773CE74-1CEB-3A28-C346-92B54AC67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414" y="1801887"/>
            <a:ext cx="1940168" cy="4210691"/>
          </a:xfrm>
          <a:prstGeom prst="rect">
            <a:avLst/>
          </a:prstGeom>
        </p:spPr>
      </p:pic>
      <p:pic>
        <p:nvPicPr>
          <p:cNvPr id="7" name="그림 6" descr="텍스트, 지도, 도표, 스크린샷이(가) 표시된 사진&#10;&#10;자동 생성된 설명">
            <a:extLst>
              <a:ext uri="{FF2B5EF4-FFF2-40B4-BE49-F238E27FC236}">
                <a16:creationId xmlns:a16="http://schemas.microsoft.com/office/drawing/2014/main" id="{5FCF5335-87A0-5020-EB71-DCD58506B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883" y="1805685"/>
            <a:ext cx="1932801" cy="42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설정 화면</a:t>
            </a:r>
            <a:endParaRPr lang="ko-KR" altLang="en-US" sz="4400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EB55D09-C67A-F940-5950-9CB0BC82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20" y="1845251"/>
            <a:ext cx="1897757" cy="4109937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91B31C2-B251-ABB5-5B3E-0F3666539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68" y="1844760"/>
            <a:ext cx="1897757" cy="4109937"/>
          </a:xfrm>
          <a:prstGeom prst="rect">
            <a:avLst/>
          </a:prstGeom>
        </p:spPr>
      </p:pic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B5F56BF-9928-BC74-7107-BD4A18BC5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155" y="1845611"/>
            <a:ext cx="1897757" cy="41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ko-KR" alt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주차장 찾기</a:t>
            </a:r>
            <a:endParaRPr lang="en-US" altLang="ko-KR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  <a:p>
            <a:pPr>
              <a:lnSpc>
                <a:spcPts val="5349"/>
              </a:lnSpc>
            </a:pPr>
            <a:r>
              <a:rPr lang="en-US" sz="4457" b="1" err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플랫폼이란</a:t>
            </a:r>
            <a:r>
              <a:rPr 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35585" y="4118407"/>
            <a:ext cx="4201402" cy="145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2"/>
              </a:lnSpc>
            </a:pPr>
            <a:r>
              <a:rPr lang="ko-KR" altLang="en-US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지도에 주차장에 남은 좌석을 가시적으로 확인하여 주차장을 빠르게 선택합니다</a:t>
            </a:r>
            <a:r>
              <a:rPr lang="en-US" altLang="ko-KR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.</a:t>
            </a:r>
          </a:p>
          <a:p>
            <a:pPr>
              <a:lnSpc>
                <a:spcPts val="2292"/>
              </a:lnSpc>
            </a:pPr>
            <a:endParaRPr lang="en-US" altLang="ko-KR" sz="1637" b="1">
              <a:solidFill>
                <a:srgbClr val="FFFFFF"/>
              </a:solidFill>
              <a:latin typeface="Calibri" panose="020F0502020204030204" pitchFamily="34" charset="0"/>
              <a:ea typeface="Gothic A1 Medium"/>
              <a:cs typeface="Calibri" panose="020F0502020204030204" pitchFamily="34" charset="0"/>
            </a:endParaRPr>
          </a:p>
          <a:p>
            <a:pPr>
              <a:lnSpc>
                <a:spcPts val="2292"/>
              </a:lnSpc>
            </a:pPr>
            <a:r>
              <a:rPr lang="ko-KR" altLang="en-US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사용자는 주차공간을 찾는 시간을 아낄 수 있습니다</a:t>
            </a:r>
            <a:r>
              <a:rPr lang="en-US" altLang="ko-KR" sz="16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0" b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6.</a:t>
            </a:r>
            <a:r>
              <a:rPr lang="ko-KR" altLang="en-US" sz="4450" b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 일정 소개</a:t>
            </a:r>
            <a:endParaRPr lang="en-US" sz="4450" b="1">
              <a:solidFill>
                <a:srgbClr val="FFFFFF"/>
              </a:solidFill>
              <a:latin typeface="Calibri"/>
              <a:ea typeface="Gothic A1 Heavy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35585" y="4118407"/>
            <a:ext cx="4201402" cy="27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2"/>
              </a:lnSpc>
            </a:pPr>
            <a:endParaRPr lang="ko-KR" altLang="en-US" sz="1600" b="1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66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개발 과정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8A418E-6476-8C8B-D36A-B39193C0C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" y="1635125"/>
            <a:ext cx="11213971" cy="34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개발 과정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BEDFF39-6E64-48C9-A54A-7C8D9F374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" y="1176743"/>
            <a:ext cx="112229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개발 과정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D6FCAE-289D-A714-FAE8-4962852C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02" y="1757304"/>
            <a:ext cx="8416333" cy="41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68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231580" y="277728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일정표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F559A6-BF0A-19A5-9374-24A020B3B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/>
          <a:stretch/>
        </p:blipFill>
        <p:spPr>
          <a:xfrm>
            <a:off x="3419081" y="1538440"/>
            <a:ext cx="12707521" cy="4440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6230B-B460-FB79-63CD-D5018715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95"/>
          <a:stretch/>
        </p:blipFill>
        <p:spPr>
          <a:xfrm>
            <a:off x="222055" y="1538439"/>
            <a:ext cx="3206551" cy="4440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C750A-80AA-F46E-BE5F-937DC0E00EA1}"/>
              </a:ext>
            </a:extLst>
          </p:cNvPr>
          <p:cNvSpPr txBox="1"/>
          <p:nvPr/>
        </p:nvSpPr>
        <p:spPr>
          <a:xfrm>
            <a:off x="16706850" y="1009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9E2984-63A7-36BF-BFE9-629E19D559E8}"/>
              </a:ext>
            </a:extLst>
          </p:cNvPr>
          <p:cNvSpPr/>
          <p:nvPr/>
        </p:nvSpPr>
        <p:spPr>
          <a:xfrm>
            <a:off x="0" y="1464859"/>
            <a:ext cx="222055" cy="4440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FF1C0-E15C-CC01-3150-EDD4FBF9C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95"/>
          <a:stretch/>
        </p:blipFill>
        <p:spPr>
          <a:xfrm>
            <a:off x="-135753" y="1573364"/>
            <a:ext cx="3206551" cy="4440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F72C2-58C9-879A-1692-32C02BAA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95"/>
          <a:stretch/>
        </p:blipFill>
        <p:spPr>
          <a:xfrm>
            <a:off x="-1261970" y="1565066"/>
            <a:ext cx="3206551" cy="44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19 -0.01083 L -0.34819 -0.0108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7550" y="4302125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0" b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1.</a:t>
            </a:r>
            <a:r>
              <a:rPr lang="ko-KR" altLang="en-US" sz="4450" b="1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 팀원 소개</a:t>
            </a:r>
            <a:endParaRPr lang="en-US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6ED83-FA07-E1BF-A23A-94E06CE95A5C}"/>
              </a:ext>
            </a:extLst>
          </p:cNvPr>
          <p:cNvSpPr txBox="1"/>
          <p:nvPr/>
        </p:nvSpPr>
        <p:spPr>
          <a:xfrm>
            <a:off x="5618503" y="4315970"/>
            <a:ext cx="1338828" cy="66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92"/>
              </a:lnSpc>
            </a:pPr>
            <a:r>
              <a:rPr lang="en-US" altLang="ko-KR" sz="20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Platformer</a:t>
            </a:r>
          </a:p>
          <a:p>
            <a:pPr algn="ctr">
              <a:lnSpc>
                <a:spcPts val="2292"/>
              </a:lnSpc>
            </a:pPr>
            <a:r>
              <a:rPr lang="ko-KR" altLang="en-US" sz="1800" err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윤여준</a:t>
            </a:r>
            <a:endParaRPr lang="en-US" altLang="ko-KR" sz="18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E7354-D793-FD8C-E17C-5AF7FB4E559B}"/>
              </a:ext>
            </a:extLst>
          </p:cNvPr>
          <p:cNvSpPr txBox="1"/>
          <p:nvPr/>
        </p:nvSpPr>
        <p:spPr>
          <a:xfrm>
            <a:off x="7386772" y="4315970"/>
            <a:ext cx="1263487" cy="667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92"/>
              </a:lnSpc>
            </a:pPr>
            <a:r>
              <a:rPr lang="en-US" altLang="ko-KR" sz="20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Evangelist</a:t>
            </a:r>
          </a:p>
          <a:p>
            <a:pPr algn="ctr">
              <a:lnSpc>
                <a:spcPts val="2292"/>
              </a:lnSpc>
            </a:pPr>
            <a:r>
              <a:rPr lang="ko-KR" altLang="en-US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이지훈</a:t>
            </a:r>
            <a:endParaRPr lang="en-US" altLang="ko-KR" sz="18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06DCB8-6DC6-F73A-4249-7B7B08D950D8}"/>
              </a:ext>
            </a:extLst>
          </p:cNvPr>
          <p:cNvSpPr txBox="1"/>
          <p:nvPr/>
        </p:nvSpPr>
        <p:spPr>
          <a:xfrm>
            <a:off x="9047722" y="4302125"/>
            <a:ext cx="1790875" cy="962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92"/>
              </a:lnSpc>
            </a:pPr>
            <a:r>
              <a:rPr lang="en-US" altLang="ko-KR" sz="2000" b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Complementor</a:t>
            </a:r>
          </a:p>
          <a:p>
            <a:pPr algn="ctr">
              <a:lnSpc>
                <a:spcPts val="2292"/>
              </a:lnSpc>
            </a:pPr>
            <a:r>
              <a:rPr lang="ko-KR" altLang="en-US" err="1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구영민</a:t>
            </a:r>
            <a:endParaRPr lang="en-US" altLang="ko-KR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  <a:p>
            <a:pPr algn="ctr">
              <a:lnSpc>
                <a:spcPts val="2292"/>
              </a:lnSpc>
            </a:pPr>
            <a:r>
              <a:rPr lang="ko-KR" altLang="en-US" sz="1800">
                <a:solidFill>
                  <a:srgbClr val="FFFFFF"/>
                </a:solidFill>
                <a:latin typeface="Calibri"/>
                <a:ea typeface="Gothic A1 Medium"/>
                <a:cs typeface="Calibri"/>
              </a:rPr>
              <a:t>이정우</a:t>
            </a:r>
            <a:endParaRPr lang="en-US" altLang="ko-KR" sz="1800">
              <a:solidFill>
                <a:srgbClr val="FFFFFF"/>
              </a:solidFill>
              <a:latin typeface="Calibri"/>
              <a:ea typeface="Gothic A1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96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769706" y="1962213"/>
            <a:ext cx="10436950" cy="3672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55"/>
              </a:lnSpc>
            </a:pPr>
            <a:endParaRPr lang="en-US" altLang="ko-KR" sz="1750">
              <a:solidFill>
                <a:srgbClr val="000000"/>
              </a:solidFill>
              <a:latin typeface="Calibri" panose="020F0502020204030204" pitchFamily="34" charset="0"/>
              <a:ea typeface="Gothic A1 Medium"/>
              <a:cs typeface="Calibri" panose="020F0502020204030204" pitchFamily="34" charset="0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팀원 소개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A4E85B-FBBF-0977-3694-80FF39035B3B}"/>
              </a:ext>
            </a:extLst>
          </p:cNvPr>
          <p:cNvSpPr txBox="1"/>
          <p:nvPr/>
        </p:nvSpPr>
        <p:spPr>
          <a:xfrm>
            <a:off x="954011" y="2146196"/>
            <a:ext cx="801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B5CD8-9711-1670-0B06-48F5365C34CB}"/>
              </a:ext>
            </a:extLst>
          </p:cNvPr>
          <p:cNvSpPr txBox="1"/>
          <p:nvPr/>
        </p:nvSpPr>
        <p:spPr>
          <a:xfrm>
            <a:off x="4343400" y="2778125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FA9BB5-A1C5-813F-2101-3F28E6687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41853"/>
              </p:ext>
            </p:extLst>
          </p:nvPr>
        </p:nvGraphicFramePr>
        <p:xfrm>
          <a:off x="106029" y="1442818"/>
          <a:ext cx="11219142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0712">
                  <a:extLst>
                    <a:ext uri="{9D8B030D-6E8A-4147-A177-3AD203B41FA5}">
                      <a16:colId xmlns:a16="http://schemas.microsoft.com/office/drawing/2014/main" val="1885609716"/>
                    </a:ext>
                  </a:extLst>
                </a:gridCol>
                <a:gridCol w="2410356">
                  <a:extLst>
                    <a:ext uri="{9D8B030D-6E8A-4147-A177-3AD203B41FA5}">
                      <a16:colId xmlns:a16="http://schemas.microsoft.com/office/drawing/2014/main" val="574650936"/>
                    </a:ext>
                  </a:extLst>
                </a:gridCol>
                <a:gridCol w="2108074">
                  <a:extLst>
                    <a:ext uri="{9D8B030D-6E8A-4147-A177-3AD203B41FA5}">
                      <a16:colId xmlns:a16="http://schemas.microsoft.com/office/drawing/2014/main" val="702604902"/>
                    </a:ext>
                  </a:extLst>
                </a:gridCol>
              </a:tblGrid>
              <a:tr h="572321"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역할 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endParaRPr lang="ko-KR" altLang="en-US" sz="1600" b="0" i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직무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ctr" rtl="0" fontAlgn="base"/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성명</a:t>
                      </a:r>
                      <a:r>
                        <a:rPr lang="ko-KR" altLang="en-US" sz="1600" b="0" i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1543"/>
                  </a:ext>
                </a:extLst>
              </a:tr>
              <a:tr h="971410"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프로젝트 일정 및 예산 관리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팀원 간 협력과 업무 분배 조정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프로토타입 및 디자인 작업 </a:t>
                      </a:r>
                      <a:r>
                        <a:rPr lang="ko-KR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수행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af-ZA" sz="1600">
                        <a:effectLst/>
                      </a:endParaRPr>
                    </a:p>
                    <a:p>
                      <a:pPr algn="ctr" rtl="0" fontAlgn="base"/>
                      <a:r>
                        <a:rPr lang="af-ZA" sz="1600" b="0" i="0" err="1">
                          <a:effectLst/>
                          <a:latin typeface="함초롬바탕"/>
                        </a:rPr>
                        <a:t>Platformer</a:t>
                      </a:r>
                      <a:r>
                        <a:rPr lang="af-ZA" sz="1600" b="0" i="0">
                          <a:effectLst/>
                          <a:latin typeface="함초롬바탕"/>
                        </a:rPr>
                        <a:t> </a:t>
                      </a:r>
                      <a:endParaRPr lang="af-ZA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600" b="0" i="0" err="1">
                          <a:effectLst/>
                          <a:ea typeface="함초롬바탕"/>
                        </a:rPr>
                        <a:t>윤여준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584454"/>
                  </a:ext>
                </a:extLst>
              </a:tr>
              <a:tr h="971410"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사용자 데이터 및 주차장 정보 분석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추천 알고리즘 개발 </a:t>
                      </a:r>
                      <a:r>
                        <a:rPr lang="en-US" altLang="ko-KR" sz="1600" b="0" i="0">
                          <a:effectLst/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주차장 추천 기능에 관련</a:t>
                      </a:r>
                      <a:r>
                        <a:rPr lang="en-US" altLang="ko-KR" sz="1600" b="0" i="0">
                          <a:effectLst/>
                          <a:latin typeface="함초롬바탕"/>
                          <a:ea typeface="함초롬바탕"/>
                        </a:rPr>
                        <a:t>)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프로젝트 문서 및 보고서 작성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af-ZA" sz="1600" b="0" i="0" err="1">
                          <a:effectLst/>
                          <a:latin typeface="+mn-lt"/>
                        </a:rPr>
                        <a:t>Evangelist</a:t>
                      </a:r>
                      <a:r>
                        <a:rPr lang="af-ZA" sz="1600" b="0" i="0">
                          <a:effectLst/>
                          <a:latin typeface="함초롬바탕"/>
                        </a:rPr>
                        <a:t> </a:t>
                      </a:r>
                      <a:endParaRPr lang="af-ZA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600" b="0" i="0">
                          <a:effectLst/>
                          <a:ea typeface="함초롬바탕"/>
                        </a:rPr>
                        <a:t>이지훈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034160"/>
                  </a:ext>
                </a:extLst>
              </a:tr>
              <a:tr h="749589"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API 연동 및 데이터추출</a:t>
                      </a:r>
                      <a:endParaRPr lang="ko-KR" altLang="en-US" sz="1600" b="0" i="0">
                        <a:effectLst/>
                        <a:latin typeface="함초롬바탕"/>
                        <a:ea typeface="함초롬바탕"/>
                      </a:endParaRPr>
                    </a:p>
                    <a:p>
                      <a:pPr marL="342900" lvl="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통계 및 데이터 시각화 작업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  <a:endParaRPr lang="ko-KR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af-ZA" sz="1600">
                        <a:effectLst/>
                      </a:endParaRPr>
                    </a:p>
                    <a:p>
                      <a:pPr algn="ctr" rtl="0" fontAlgn="base"/>
                      <a:r>
                        <a:rPr lang="af-ZA" sz="1600" b="0" i="0" err="1">
                          <a:effectLst/>
                          <a:latin typeface="함초롬바탕"/>
                        </a:rPr>
                        <a:t>Complementer</a:t>
                      </a:r>
                      <a:r>
                        <a:rPr lang="af-ZA" sz="1600" b="0" i="0">
                          <a:effectLst/>
                          <a:latin typeface="함초롬바탕"/>
                        </a:rPr>
                        <a:t> </a:t>
                      </a:r>
                      <a:endParaRPr lang="af-ZA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600" b="0" i="0">
                          <a:effectLst/>
                          <a:ea typeface="함초롬바탕"/>
                        </a:rPr>
                        <a:t>이정우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820147"/>
                  </a:ext>
                </a:extLst>
              </a:tr>
              <a:tr h="749589"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데이터베이스 설계 및 관리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>
                          <a:effectLst/>
                          <a:latin typeface="함초롬바탕"/>
                          <a:ea typeface="함초롬바탕"/>
                        </a:rPr>
                        <a:t>시스템 아키텍처 설계 및 기술 스택 결정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af-ZA" sz="1600">
                        <a:effectLst/>
                      </a:endParaRPr>
                    </a:p>
                    <a:p>
                      <a:pPr algn="ctr" rtl="0" fontAlgn="base"/>
                      <a:r>
                        <a:rPr lang="af-ZA" sz="1600" b="0" i="0" err="1">
                          <a:effectLst/>
                          <a:latin typeface="함초롬바탕"/>
                        </a:rPr>
                        <a:t>Complementer</a:t>
                      </a:r>
                      <a:r>
                        <a:rPr lang="af-ZA" sz="1600" b="0" i="0">
                          <a:effectLst/>
                          <a:latin typeface="함초롬바탕"/>
                        </a:rPr>
                        <a:t> </a:t>
                      </a:r>
                      <a:endParaRPr lang="af-ZA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600">
                        <a:effectLst/>
                      </a:endParaRPr>
                    </a:p>
                    <a:p>
                      <a:pPr algn="just" rtl="0" fontAlgn="base"/>
                      <a:r>
                        <a:rPr lang="ko-KR" altLang="en-US" sz="1600" b="0" i="0" err="1">
                          <a:effectLst/>
                          <a:ea typeface="함초롬바탕"/>
                        </a:rPr>
                        <a:t>구영민</a:t>
                      </a:r>
                      <a:r>
                        <a:rPr lang="ko-KR" altLang="en-US" sz="1600" b="0" i="0">
                          <a:effectLst/>
                          <a:latin typeface="함초롬바탕"/>
                        </a:rPr>
                        <a:t> </a:t>
                      </a:r>
                      <a:endParaRPr lang="ko-KR" altLang="en-US" sz="1600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1918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833"/>
            <a:ext cx="11655538" cy="3900205"/>
            <a:chOff x="0" y="0"/>
            <a:chExt cx="24384000" cy="76556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9166" b="13709"/>
            <a:stretch>
              <a:fillRect/>
            </a:stretch>
          </p:blipFill>
          <p:spPr>
            <a:xfrm>
              <a:off x="0" y="0"/>
              <a:ext cx="24384000" cy="765568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5579" y="2241414"/>
            <a:ext cx="1895757" cy="765311"/>
            <a:chOff x="0" y="0"/>
            <a:chExt cx="4324006" cy="174558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8914" y="4673161"/>
            <a:ext cx="455511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altLang="ko-KR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2.</a:t>
            </a:r>
            <a:r>
              <a:rPr lang="ko-KR" altLang="en-US" sz="4457" b="1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 시스템 개요</a:t>
            </a:r>
            <a:endParaRPr lang="en-US" sz="4457" b="1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2396F-E331-9C98-1EC8-BF80A7E5E0B0}"/>
              </a:ext>
            </a:extLst>
          </p:cNvPr>
          <p:cNvSpPr txBox="1"/>
          <p:nvPr/>
        </p:nvSpPr>
        <p:spPr>
          <a:xfrm>
            <a:off x="5703376" y="4398716"/>
            <a:ext cx="1144224" cy="41145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개발 배경</a:t>
            </a:r>
            <a:endParaRPr lang="en-US" altLang="ko-KR" sz="2000" b="1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1DDA15-B0D7-F219-20CD-2DDFA9A1BA73}"/>
              </a:ext>
            </a:extLst>
          </p:cNvPr>
          <p:cNvSpPr txBox="1"/>
          <p:nvPr/>
        </p:nvSpPr>
        <p:spPr>
          <a:xfrm>
            <a:off x="7313499" y="4828331"/>
            <a:ext cx="11937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800" b="1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/>
                <a:cs typeface="Calibri"/>
              </a:rPr>
              <a:t>해결</a:t>
            </a:r>
            <a:r>
              <a:rPr lang="ko-KR" altLang="en-US" b="1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/>
                <a:cs typeface="Calibri"/>
              </a:rPr>
              <a:t>  방법</a:t>
            </a:r>
            <a:endParaRPr lang="en-US" altLang="ko-KR" sz="1800" b="1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9C5C3-0653-C62F-4302-61F4FD124B02}"/>
              </a:ext>
            </a:extLst>
          </p:cNvPr>
          <p:cNvSpPr txBox="1"/>
          <p:nvPr/>
        </p:nvSpPr>
        <p:spPr>
          <a:xfrm>
            <a:off x="8989812" y="4488495"/>
            <a:ext cx="11442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spc="-26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Calibri"/>
                <a:cs typeface="Calibri"/>
              </a:rPr>
              <a:t>사용 기술</a:t>
            </a:r>
            <a:endParaRPr lang="ko-KR" altLang="en-US" sz="1800" b="1" spc="-26">
              <a:ln w="9525"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8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개발 배경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862AF5F-DA9D-2CFF-B29E-C544FBF85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4281" y="1812120"/>
            <a:ext cx="4257873" cy="3655641"/>
          </a:xfrm>
          <a:prstGeom prst="rect">
            <a:avLst/>
          </a:prstGeom>
        </p:spPr>
      </p:pic>
      <p:pic>
        <p:nvPicPr>
          <p:cNvPr id="3" name="Picture 45" descr="텍스트, 야외, 광고판, 스크린샷이(가) 표시된 사진&#10;&#10;자동 생성된 설명">
            <a:extLst>
              <a:ext uri="{FF2B5EF4-FFF2-40B4-BE49-F238E27FC236}">
                <a16:creationId xmlns:a16="http://schemas.microsoft.com/office/drawing/2014/main" id="{670155FA-62A8-E315-AD61-15ED2B5603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95961" y="1810298"/>
            <a:ext cx="3622421" cy="3890800"/>
          </a:xfrm>
          <a:prstGeom prst="rect">
            <a:avLst/>
          </a:prstGeom>
        </p:spPr>
      </p:pic>
      <p:pic>
        <p:nvPicPr>
          <p:cNvPr id="5" name="Picture 47" descr="텍스트, 스크린샷, 자동차, 야외이(가) 표시된 사진&#10;&#10;자동 생성된 설명">
            <a:extLst>
              <a:ext uri="{FF2B5EF4-FFF2-40B4-BE49-F238E27FC236}">
                <a16:creationId xmlns:a16="http://schemas.microsoft.com/office/drawing/2014/main" id="{4FEBEE23-8318-6F8C-FCAC-9F803693F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5253" y="2037346"/>
            <a:ext cx="4649211" cy="3508483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83338" y="1388813"/>
            <a:ext cx="8150992" cy="299121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55"/>
              </a:lnSpc>
            </a:pPr>
            <a:r>
              <a:rPr lang="ko-KR" altLang="en-US" sz="1750" b="1">
                <a:solidFill>
                  <a:srgbClr val="000000"/>
                </a:solidFill>
                <a:latin typeface="Calibri"/>
                <a:ea typeface="Gothic A1 Medium"/>
                <a:cs typeface="Calibri"/>
              </a:rPr>
              <a:t>차량은 계속 증가하고 주차공간은 제한적이다.  </a:t>
            </a:r>
            <a:r>
              <a:rPr lang="ko-KR" b="1">
                <a:solidFill>
                  <a:srgbClr val="000000"/>
                </a:solidFill>
                <a:latin typeface="Calibri"/>
                <a:ea typeface="Gothic A1 Medium"/>
                <a:cs typeface="Calibri"/>
              </a:rPr>
              <a:t>주차 위반 벌금 등 여러 문제에 직면</a:t>
            </a:r>
            <a:endParaRPr lang="ko-KR" b="1">
              <a:solidFill>
                <a:srgbClr val="000000"/>
              </a:solidFill>
              <a:latin typeface="Calibri"/>
              <a:ea typeface="Calibri"/>
              <a:cs typeface="Calibri" panose="020F0502020204030204" pitchFamily="34" charset="0"/>
            </a:endParaRPr>
          </a:p>
        </p:txBody>
      </p:sp>
      <p:pic>
        <p:nvPicPr>
          <p:cNvPr id="13" name="Picture 12" descr="A person in a parking lot&#10;&#10;Description automatically generated">
            <a:extLst>
              <a:ext uri="{FF2B5EF4-FFF2-40B4-BE49-F238E27FC236}">
                <a16:creationId xmlns:a16="http://schemas.microsoft.com/office/drawing/2014/main" id="{2114B011-FE4A-1634-F348-78C30D69F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59" y="695678"/>
            <a:ext cx="3638688" cy="4851584"/>
          </a:xfrm>
          <a:prstGeom prst="rect">
            <a:avLst/>
          </a:prstGeom>
        </p:spPr>
      </p:pic>
      <p:pic>
        <p:nvPicPr>
          <p:cNvPr id="4" name="Picture 47" descr="텍스트, 스크린샷, 자동차, 야외이(가) 표시된 사진&#10;&#10;자동 생성된 설명">
            <a:extLst>
              <a:ext uri="{FF2B5EF4-FFF2-40B4-BE49-F238E27FC236}">
                <a16:creationId xmlns:a16="http://schemas.microsoft.com/office/drawing/2014/main" id="{93DA18F7-7896-E9E2-A1B5-7D83DDF74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24781" y="1885507"/>
            <a:ext cx="4649211" cy="3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00" b="1" spc="-142">
                <a:solidFill>
                  <a:srgbClr val="FFFFFF"/>
                </a:solidFill>
                <a:latin typeface="Calibri"/>
                <a:ea typeface="Gothic A1 Heavy"/>
                <a:cs typeface="Calibri"/>
              </a:rPr>
              <a:t>개발 배경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4" name="Picture 47" descr="텍스트, 스크린샷, 온라인 광고, 웹 페이지이(가) 표시된 사진&#10;&#10;자동 생성된 설명">
            <a:extLst>
              <a:ext uri="{FF2B5EF4-FFF2-40B4-BE49-F238E27FC236}">
                <a16:creationId xmlns:a16="http://schemas.microsoft.com/office/drawing/2014/main" id="{BCE67228-5FDE-8B8D-007E-5071C2C17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4278" y="1858414"/>
            <a:ext cx="3466185" cy="2725265"/>
          </a:xfrm>
          <a:prstGeom prst="rect">
            <a:avLst/>
          </a:prstGeom>
        </p:spPr>
      </p:pic>
      <p:pic>
        <p:nvPicPr>
          <p:cNvPr id="7" name="Picture 48" descr="텍스트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998E6CB0-E1DF-7A8A-EEC9-92FE3C201F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05983" y="1798310"/>
            <a:ext cx="5549722" cy="2940184"/>
          </a:xfrm>
          <a:prstGeom prst="rect">
            <a:avLst/>
          </a:prstGeom>
        </p:spPr>
      </p:pic>
      <p:pic>
        <p:nvPicPr>
          <p:cNvPr id="9" name="Picture 46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AA2CD51-FFD0-8AC5-068A-84583DFF4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62699" y="2456488"/>
            <a:ext cx="4726322" cy="2722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FDB88-E775-345A-04C4-60C72F7900A6}"/>
              </a:ext>
            </a:extLst>
          </p:cNvPr>
          <p:cNvSpPr txBox="1"/>
          <p:nvPr/>
        </p:nvSpPr>
        <p:spPr>
          <a:xfrm>
            <a:off x="971056" y="1263398"/>
            <a:ext cx="992154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defRPr/>
            </a:pPr>
            <a:r>
              <a:rPr lang="ko-KR" sz="2000" b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오픈 </a:t>
            </a:r>
            <a:r>
              <a:rPr lang="en-US" altLang="ko-KR" sz="2000" b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API</a:t>
            </a:r>
            <a:r>
              <a:rPr lang="ko-KR" sz="2000" b="1" err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를</a:t>
            </a:r>
            <a:r>
              <a:rPr lang="ko-KR" sz="2000" b="1">
                <a:solidFill>
                  <a:schemeClr val="dk1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 활용한 다양한 서비스가 기업 및 정부차원에서 이루어지고 있다.</a:t>
            </a:r>
            <a:endParaRPr lang="ko-KR" sz="2000">
              <a:solidFill>
                <a:schemeClr val="dk1"/>
              </a:solidFill>
              <a:highlight>
                <a:srgbClr val="FFFF00"/>
              </a:highlight>
              <a:latin typeface="Malgun Gothic"/>
              <a:ea typeface="Malgun Gothic"/>
            </a:endParaRPr>
          </a:p>
          <a:p>
            <a:pPr>
              <a:defRPr/>
            </a:pPr>
            <a:endParaRPr lang="ko-KR" altLang="en-US" sz="2000" b="1">
              <a:solidFill>
                <a:schemeClr val="dk1"/>
              </a:solidFill>
              <a:highlight>
                <a:srgbClr val="FFC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AE33C-C2F1-4CE4-60AC-161C8D86BECC}"/>
              </a:ext>
            </a:extLst>
          </p:cNvPr>
          <p:cNvSpPr txBox="1"/>
          <p:nvPr/>
        </p:nvSpPr>
        <p:spPr>
          <a:xfrm>
            <a:off x="474278" y="2093440"/>
            <a:ext cx="10384628" cy="53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94" b="1">
                <a:solidFill>
                  <a:schemeClr val="dk1"/>
                </a:solidFill>
                <a:highlight>
                  <a:srgbClr val="FFFF00"/>
                </a:highlight>
              </a:rPr>
              <a:t>그에 따라 오픈</a:t>
            </a:r>
            <a:r>
              <a:rPr lang="en-US" altLang="ko-KR" sz="2894" b="1">
                <a:solidFill>
                  <a:schemeClr val="dk1"/>
                </a:solidFill>
                <a:highlight>
                  <a:srgbClr val="FFFF00"/>
                </a:highlight>
              </a:rPr>
              <a:t> API</a:t>
            </a:r>
            <a:r>
              <a:rPr lang="ko-KR" altLang="en-US" sz="2894" b="1" err="1">
                <a:solidFill>
                  <a:schemeClr val="dk1"/>
                </a:solidFill>
                <a:highlight>
                  <a:srgbClr val="FFFF00"/>
                </a:highlight>
              </a:rPr>
              <a:t>를</a:t>
            </a:r>
            <a:r>
              <a:rPr lang="ko-KR" altLang="en-US" sz="2894" b="1">
                <a:solidFill>
                  <a:schemeClr val="dk1"/>
                </a:solidFill>
                <a:highlight>
                  <a:srgbClr val="FFFF00"/>
                </a:highlight>
              </a:rPr>
              <a:t> 활용한 주차 도우미 어플리케이션 구축</a:t>
            </a:r>
            <a:r>
              <a:rPr lang="en-US" altLang="ko-KR" sz="2894" b="1">
                <a:solidFill>
                  <a:schemeClr val="dk1"/>
                </a:solidFill>
                <a:highlight>
                  <a:srgbClr val="FFFF00"/>
                </a:highligh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0339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08015" y="-324713"/>
            <a:ext cx="11213971" cy="2089772"/>
            <a:chOff x="0" y="-47625"/>
            <a:chExt cx="5052405" cy="9415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2405" cy="893913"/>
            </a:xfrm>
            <a:custGeom>
              <a:avLst/>
              <a:gdLst/>
              <a:ahLst/>
              <a:cxnLst/>
              <a:rect l="l" t="t" r="r" b="b"/>
              <a:pathLst>
                <a:path w="5052405" h="893913">
                  <a:moveTo>
                    <a:pt x="0" y="0"/>
                  </a:moveTo>
                  <a:lnTo>
                    <a:pt x="5052405" y="0"/>
                  </a:lnTo>
                  <a:lnTo>
                    <a:pt x="5052405" y="893913"/>
                  </a:lnTo>
                  <a:lnTo>
                    <a:pt x="0" y="893913"/>
                  </a:lnTo>
                  <a:close/>
                </a:path>
              </a:pathLst>
            </a:custGeom>
            <a:solidFill>
              <a:srgbClr val="2C6CD9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052405" cy="941538"/>
            </a:xfrm>
            <a:prstGeom prst="rect">
              <a:avLst/>
            </a:prstGeom>
          </p:spPr>
          <p:txBody>
            <a:bodyPr lIns="29696" tIns="29696" rIns="29696" bIns="29696" rtlCol="0" anchor="ctr"/>
            <a:lstStyle/>
            <a:p>
              <a:pPr algn="ctr">
                <a:lnSpc>
                  <a:spcPts val="196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71056" y="495553"/>
            <a:ext cx="691676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ko-KR" altLang="en-US" sz="4442" b="1" spc="-142">
                <a:solidFill>
                  <a:srgbClr val="FFFFFF"/>
                </a:solidFill>
                <a:latin typeface="Calibri" panose="020F0502020204030204" pitchFamily="34" charset="0"/>
                <a:ea typeface="Gothic A1 Heavy"/>
                <a:cs typeface="Calibri" panose="020F0502020204030204" pitchFamily="34" charset="0"/>
              </a:rPr>
              <a:t>해결 방법</a:t>
            </a:r>
            <a:endParaRPr lang="en-US" sz="4442" b="1" spc="-142">
              <a:solidFill>
                <a:srgbClr val="FFFFFF"/>
              </a:solidFill>
              <a:latin typeface="Calibri" panose="020F0502020204030204" pitchFamily="34" charset="0"/>
              <a:ea typeface="Gothic A1 Heavy"/>
              <a:cs typeface="Calibri" panose="020F0502020204030204" pitchFamily="34" charset="0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8808540" y="-64965"/>
            <a:ext cx="1895757" cy="765311"/>
            <a:chOff x="0" y="0"/>
            <a:chExt cx="4324006" cy="1745587"/>
          </a:xfrm>
        </p:grpSpPr>
        <p:sp>
          <p:nvSpPr>
            <p:cNvPr id="40" name="Freeform 40"/>
            <p:cNvSpPr/>
            <p:nvPr/>
          </p:nvSpPr>
          <p:spPr>
            <a:xfrm flipH="1">
              <a:off x="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1" name="Freeform 41"/>
            <p:cNvSpPr/>
            <p:nvPr/>
          </p:nvSpPr>
          <p:spPr>
            <a:xfrm flipH="1">
              <a:off x="129397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2" name="Freeform 42"/>
            <p:cNvSpPr/>
            <p:nvPr/>
          </p:nvSpPr>
          <p:spPr>
            <a:xfrm flipH="1">
              <a:off x="2587940" y="0"/>
              <a:ext cx="1736066" cy="1745587"/>
            </a:xfrm>
            <a:custGeom>
              <a:avLst/>
              <a:gdLst/>
              <a:ahLst/>
              <a:cxnLst/>
              <a:rect l="l" t="t" r="r" b="b"/>
              <a:pathLst>
                <a:path w="1736066" h="1745587">
                  <a:moveTo>
                    <a:pt x="1736066" y="0"/>
                  </a:moveTo>
                  <a:lnTo>
                    <a:pt x="0" y="0"/>
                  </a:lnTo>
                  <a:lnTo>
                    <a:pt x="0" y="1745587"/>
                  </a:lnTo>
                  <a:lnTo>
                    <a:pt x="1736066" y="1745587"/>
                  </a:lnTo>
                  <a:lnTo>
                    <a:pt x="173606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8" name="그림 7" descr="사람, 의류, 인간의 얼굴, 실내이(가) 표시된 사진&#10;&#10;자동 생성된 설명">
            <a:extLst>
              <a:ext uri="{FF2B5EF4-FFF2-40B4-BE49-F238E27FC236}">
                <a16:creationId xmlns:a16="http://schemas.microsoft.com/office/drawing/2014/main" id="{00E7E6A3-5DCF-7486-B658-6CF6D50F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792" y="1955099"/>
            <a:ext cx="3975913" cy="2932311"/>
          </a:xfrm>
          <a:prstGeom prst="rect">
            <a:avLst/>
          </a:prstGeom>
        </p:spPr>
      </p:pic>
      <p:pic>
        <p:nvPicPr>
          <p:cNvPr id="10" name="그림 9" descr="A blue circle with white text&#10;&#10;Description automatically generated">
            <a:extLst>
              <a:ext uri="{FF2B5EF4-FFF2-40B4-BE49-F238E27FC236}">
                <a16:creationId xmlns:a16="http://schemas.microsoft.com/office/drawing/2014/main" id="{32E7575D-B323-090A-B43D-8D0353543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57" y="2138511"/>
            <a:ext cx="2133521" cy="2323905"/>
          </a:xfrm>
          <a:prstGeom prst="rect">
            <a:avLst/>
          </a:prstGeom>
        </p:spPr>
      </p:pic>
      <p:pic>
        <p:nvPicPr>
          <p:cNvPr id="11" name="그림 10" descr="야외, 육상 차량, 차량, 바퀴이(가) 표시된 사진&#10;&#10;자동 생성된 설명">
            <a:extLst>
              <a:ext uri="{FF2B5EF4-FFF2-40B4-BE49-F238E27FC236}">
                <a16:creationId xmlns:a16="http://schemas.microsoft.com/office/drawing/2014/main" id="{393B5579-4FFE-CFF3-0C8A-2AE29786B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53" y="1955150"/>
            <a:ext cx="4092182" cy="2932343"/>
          </a:xfrm>
          <a:prstGeom prst="rect">
            <a:avLst/>
          </a:prstGeom>
        </p:spPr>
      </p:pic>
      <p:pic>
        <p:nvPicPr>
          <p:cNvPr id="7" name="그림 6" descr="사람, 인간의 얼굴, 의류, 실내이(가) 표시된 사진&#10;&#10;자동 생성된 설명">
            <a:extLst>
              <a:ext uri="{FF2B5EF4-FFF2-40B4-BE49-F238E27FC236}">
                <a16:creationId xmlns:a16="http://schemas.microsoft.com/office/drawing/2014/main" id="{BA201B81-C3BD-8397-A006-B4BD2CC53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701" y="1955511"/>
            <a:ext cx="3734436" cy="2940459"/>
          </a:xfrm>
          <a:prstGeom prst="rect">
            <a:avLst/>
          </a:prstGeom>
        </p:spPr>
      </p:pic>
      <p:sp>
        <p:nvSpPr>
          <p:cNvPr id="13" name="Right Arrow 10">
            <a:extLst>
              <a:ext uri="{FF2B5EF4-FFF2-40B4-BE49-F238E27FC236}">
                <a16:creationId xmlns:a16="http://schemas.microsoft.com/office/drawing/2014/main" id="{30551D0F-030B-A0F5-8905-A73887C7A1B7}"/>
              </a:ext>
            </a:extLst>
          </p:cNvPr>
          <p:cNvSpPr/>
          <p:nvPr/>
        </p:nvSpPr>
        <p:spPr>
          <a:xfrm>
            <a:off x="3431278" y="2821223"/>
            <a:ext cx="1298716" cy="95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7F7BB-8246-B28A-3E32-42C0EF2FF15F}"/>
              </a:ext>
            </a:extLst>
          </p:cNvPr>
          <p:cNvSpPr txBox="1"/>
          <p:nvPr/>
        </p:nvSpPr>
        <p:spPr>
          <a:xfrm>
            <a:off x="8414443" y="5025663"/>
            <a:ext cx="1430659" cy="369332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err="1"/>
              <a:t>잔여석</a:t>
            </a:r>
            <a:r>
              <a:rPr lang="ko-KR" altLang="en-US" b="1"/>
              <a:t> 확인</a:t>
            </a:r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331F42F3-59CD-6E5C-31C8-DBEECAF581E6}"/>
              </a:ext>
            </a:extLst>
          </p:cNvPr>
          <p:cNvSpPr/>
          <p:nvPr/>
        </p:nvSpPr>
        <p:spPr>
          <a:xfrm>
            <a:off x="7042610" y="2848055"/>
            <a:ext cx="1298716" cy="95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57597-69AE-6957-841B-EF4F8734442B}"/>
              </a:ext>
            </a:extLst>
          </p:cNvPr>
          <p:cNvSpPr txBox="1"/>
          <p:nvPr/>
        </p:nvSpPr>
        <p:spPr>
          <a:xfrm>
            <a:off x="2359742" y="5299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6573A-6440-CAE5-3375-1F7948B28D16}"/>
              </a:ext>
            </a:extLst>
          </p:cNvPr>
          <p:cNvSpPr txBox="1"/>
          <p:nvPr/>
        </p:nvSpPr>
        <p:spPr>
          <a:xfrm>
            <a:off x="1521932" y="5025918"/>
            <a:ext cx="1693216" cy="369332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err="1">
                <a:solidFill>
                  <a:srgbClr val="000000"/>
                </a:solidFill>
              </a:rPr>
              <a:t>꽉찬</a:t>
            </a:r>
            <a:r>
              <a:rPr lang="ko-KR" altLang="en-US" b="1">
                <a:solidFill>
                  <a:srgbClr val="000000"/>
                </a:solidFill>
              </a:rPr>
              <a:t> 주차공간</a:t>
            </a:r>
          </a:p>
        </p:txBody>
      </p:sp>
    </p:spTree>
    <p:extLst>
      <p:ext uri="{BB962C8B-B14F-4D97-AF65-F5344CB8AC3E}">
        <p14:creationId xmlns:p14="http://schemas.microsoft.com/office/powerpoint/2010/main" val="31987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14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1</cp:revision>
  <dcterms:created xsi:type="dcterms:W3CDTF">2023-05-31T11:27:33Z</dcterms:created>
  <dcterms:modified xsi:type="dcterms:W3CDTF">2023-11-20T12:41:11Z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2023-05-31T00:00:00Z</vt:filetime>
  </property>
</Properties>
</file>